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23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22" r:id="rId29"/>
    <p:sldId id="319" r:id="rId30"/>
    <p:sldId id="320" r:id="rId31"/>
    <p:sldId id="321" r:id="rId32"/>
    <p:sldId id="324" r:id="rId33"/>
    <p:sldId id="291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66FF"/>
    <a:srgbClr val="9900CC"/>
    <a:srgbClr val="006699"/>
    <a:srgbClr val="6600CC"/>
    <a:srgbClr val="0033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31" autoAdjust="0"/>
  </p:normalViewPr>
  <p:slideViewPr>
    <p:cSldViewPr>
      <p:cViewPr>
        <p:scale>
          <a:sx n="90" d="100"/>
          <a:sy n="90" d="100"/>
        </p:scale>
        <p:origin x="-99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7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599371"/>
            <a:ext cx="7886728" cy="1829761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>                        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    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6.5  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模拟原型低通滤波器设计</a:t>
            </a: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0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913" y="692150"/>
            <a:ext cx="2708275" cy="13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023938" y="2459136"/>
            <a:ext cx="7637027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由归一化原型低通滤波器系统函数 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an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        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“去归一化”后得到</a:t>
            </a:r>
            <a:r>
              <a:rPr lang="en-US" altLang="zh-CN" sz="2400" b="1" dirty="0"/>
              <a:t>3dB</a:t>
            </a:r>
            <a:r>
              <a:rPr lang="zh-CN" altLang="en-US" sz="2400" b="1" dirty="0"/>
              <a:t>衰减处为</a:t>
            </a: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c</a:t>
            </a:r>
            <a:r>
              <a:rPr lang="zh-CN" altLang="en-US" sz="2400" b="1" dirty="0"/>
              <a:t>的一般低通滤波器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a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的</a:t>
            </a:r>
            <a:r>
              <a:rPr lang="zh-CN" altLang="en-US" sz="2400" b="1" dirty="0"/>
              <a:t>方法为</a:t>
            </a:r>
          </a:p>
        </p:txBody>
      </p:sp>
      <p:pic>
        <p:nvPicPr>
          <p:cNvPr id="6" name="Picture 8" descr="image0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9867" y="4429132"/>
            <a:ext cx="4319587" cy="97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277813"/>
            <a:ext cx="5751896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4. </a:t>
            </a:r>
            <a:r>
              <a:rPr lang="zh-CN" altLang="en-US" sz="2400" b="1"/>
              <a:t>巴特沃思低通滤波器的设计参数的确定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879475" y="925513"/>
            <a:ext cx="319991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（</a:t>
            </a:r>
            <a:r>
              <a:rPr lang="en-US" altLang="zh-CN" sz="2400" b="1" dirty="0">
                <a:solidFill>
                  <a:srgbClr val="0033CC"/>
                </a:solidFill>
              </a:rPr>
              <a:t>1</a:t>
            </a:r>
            <a:r>
              <a:rPr lang="zh-CN" altLang="en-US" sz="2400" b="1" dirty="0">
                <a:solidFill>
                  <a:srgbClr val="0033CC"/>
                </a:solidFill>
              </a:rPr>
              <a:t>） 设计时给定参数</a:t>
            </a:r>
          </a:p>
        </p:txBody>
      </p:sp>
      <p:pic>
        <p:nvPicPr>
          <p:cNvPr id="5" name="Picture 7" descr="image0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6838" y="4724400"/>
            <a:ext cx="4508500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image0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78275" y="5805488"/>
            <a:ext cx="4365625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28800"/>
            <a:ext cx="4407260" cy="2810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133350"/>
            <a:ext cx="311335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（</a:t>
            </a:r>
            <a:r>
              <a:rPr lang="en-US" altLang="zh-CN" sz="2400" b="1" dirty="0">
                <a:solidFill>
                  <a:srgbClr val="0033CC"/>
                </a:solidFill>
              </a:rPr>
              <a:t>2</a:t>
            </a:r>
            <a:r>
              <a:rPr lang="zh-CN" altLang="en-US" sz="2400" b="1" dirty="0">
                <a:solidFill>
                  <a:srgbClr val="0033CC"/>
                </a:solidFill>
              </a:rPr>
              <a:t>） 求滤波器阶次</a:t>
            </a:r>
            <a:r>
              <a:rPr lang="en-US" altLang="zh-CN" sz="2400" b="1" i="1" dirty="0">
                <a:solidFill>
                  <a:srgbClr val="0033CC"/>
                </a:solidFill>
              </a:rPr>
              <a:t>N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187450" y="781050"/>
            <a:ext cx="697017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巴特沃思滤波器阶次</a:t>
            </a:r>
            <a:r>
              <a:rPr lang="en-US" altLang="zh-CN" sz="2400" b="1" i="1" dirty="0"/>
              <a:t>N</a:t>
            </a:r>
            <a:r>
              <a:rPr lang="zh-CN" altLang="en-US" sz="2400" b="1" dirty="0"/>
              <a:t>为（当</a:t>
            </a:r>
            <a:r>
              <a:rPr lang="en-US" altLang="zh-CN" sz="2400" b="1" i="1" dirty="0"/>
              <a:t>Ω</a:t>
            </a:r>
            <a:r>
              <a:rPr lang="en-US" altLang="zh-CN" sz="2400" b="1" dirty="0"/>
              <a:t>=</a:t>
            </a: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p</a:t>
            </a:r>
            <a:r>
              <a:rPr lang="zh-CN" altLang="en-US" sz="2400" b="1" dirty="0"/>
              <a:t>时，</a:t>
            </a:r>
            <a:r>
              <a:rPr lang="en-US" altLang="zh-CN" sz="2400" b="1" i="1" dirty="0"/>
              <a:t>R</a:t>
            </a:r>
            <a:r>
              <a:rPr lang="en-US" altLang="zh-CN" sz="2400" b="1" i="1" baseline="-25000" dirty="0"/>
              <a:t>p</a:t>
            </a:r>
            <a:r>
              <a:rPr lang="en-US" altLang="zh-CN" sz="2400" b="1" dirty="0"/>
              <a:t>≠3dB</a:t>
            </a:r>
            <a:r>
              <a:rPr lang="zh-CN" altLang="en-US" sz="2400" b="1" dirty="0"/>
              <a:t>） </a:t>
            </a:r>
          </a:p>
        </p:txBody>
      </p:sp>
      <p:pic>
        <p:nvPicPr>
          <p:cNvPr id="4" name="Picture 6" descr="image02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913" y="1700213"/>
            <a:ext cx="4221162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239838" y="2870200"/>
            <a:ext cx="880369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若令 </a:t>
            </a:r>
          </a:p>
        </p:txBody>
      </p:sp>
      <p:pic>
        <p:nvPicPr>
          <p:cNvPr id="6" name="Picture 8" descr="image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98763" y="3429000"/>
            <a:ext cx="1008063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 descr="image03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82863" y="4581525"/>
            <a:ext cx="2060575" cy="99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903680" y="5803921"/>
            <a:ext cx="80342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则有</a:t>
            </a:r>
          </a:p>
        </p:txBody>
      </p:sp>
      <p:pic>
        <p:nvPicPr>
          <p:cNvPr id="9" name="Picture 11" descr="image03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5929330"/>
            <a:ext cx="20161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541351"/>
            <a:ext cx="5144357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取滤波器阶数为 （</a:t>
            </a:r>
            <a:r>
              <a:rPr lang="en-US" altLang="zh-CN" sz="2400" b="1" i="1" dirty="0"/>
              <a:t>N+</a:t>
            </a:r>
            <a:r>
              <a:rPr lang="en-US" altLang="zh-CN" sz="2400" b="1" dirty="0"/>
              <a:t>1</a:t>
            </a:r>
            <a:r>
              <a:rPr lang="zh-CN" altLang="en-US" sz="2400" b="1"/>
              <a:t>）的整数部分</a:t>
            </a:r>
          </a:p>
        </p:txBody>
      </p:sp>
      <p:pic>
        <p:nvPicPr>
          <p:cNvPr id="3" name="Picture 5" descr="image03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1533538"/>
            <a:ext cx="13144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image0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16238" y="1462101"/>
            <a:ext cx="114935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image03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1550" y="2252676"/>
            <a:ext cx="3960813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image03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71550" y="3478226"/>
            <a:ext cx="1387475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339975" y="3341701"/>
            <a:ext cx="203132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时的阶次</a:t>
            </a:r>
            <a:r>
              <a:rPr lang="en-US" altLang="zh-CN" sz="2400" b="1" i="1" dirty="0"/>
              <a:t>N</a:t>
            </a:r>
            <a:r>
              <a:rPr lang="zh-CN" altLang="en-US" sz="2400" b="1"/>
              <a:t>为 </a:t>
            </a:r>
          </a:p>
        </p:txBody>
      </p:sp>
      <p:pic>
        <p:nvPicPr>
          <p:cNvPr id="8" name="Picture 10" descr="image03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5650" y="4341826"/>
            <a:ext cx="8208963" cy="94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05401" y="287655"/>
            <a:ext cx="169790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</a:rPr>
              <a:t>3</a:t>
            </a:r>
            <a:r>
              <a:rPr lang="zh-CN" altLang="en-US" sz="2400" b="1" dirty="0">
                <a:solidFill>
                  <a:srgbClr val="C00000"/>
                </a:solidFill>
              </a:rPr>
              <a:t>） 求</a:t>
            </a:r>
            <a:r>
              <a:rPr lang="en-US" altLang="zh-CN" sz="2400" b="1" i="1" dirty="0">
                <a:solidFill>
                  <a:srgbClr val="C00000"/>
                </a:solidFill>
              </a:rPr>
              <a:t>Ω</a:t>
            </a:r>
            <a:r>
              <a:rPr lang="en-US" altLang="zh-CN" sz="2400" b="1" i="1" baseline="-25000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269001" y="1038509"/>
            <a:ext cx="51603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/>
              <a:t>巴特沃思滤波器的两个</a:t>
            </a: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c</a:t>
            </a:r>
            <a:r>
              <a:rPr lang="zh-CN" altLang="en-US" sz="2400" b="1" dirty="0"/>
              <a:t>的表达式为</a:t>
            </a:r>
          </a:p>
        </p:txBody>
      </p:sp>
      <p:pic>
        <p:nvPicPr>
          <p:cNvPr id="4" name="Picture 6" descr="image04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1076" y="1854518"/>
            <a:ext cx="4256087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image0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34101" y="3007043"/>
            <a:ext cx="3789362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071802" y="3929066"/>
            <a:ext cx="18197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i="1" dirty="0" err="1"/>
              <a:t>Ω</a:t>
            </a:r>
            <a:r>
              <a:rPr lang="en-US" altLang="zh-CN" sz="2400" b="1" i="1" baseline="-25000" dirty="0" err="1"/>
              <a:t>cp</a:t>
            </a:r>
            <a:r>
              <a:rPr lang="en-US" altLang="zh-CN" sz="2400" b="1" dirty="0"/>
              <a:t>≤ </a:t>
            </a:r>
            <a:r>
              <a:rPr lang="en-US" altLang="zh-CN" sz="2400" b="1" i="1" dirty="0" err="1"/>
              <a:t>Ω</a:t>
            </a:r>
            <a:r>
              <a:rPr lang="en-US" altLang="zh-CN" sz="2400" b="1" i="1" baseline="-25000" dirty="0" err="1"/>
              <a:t>c</a:t>
            </a:r>
            <a:r>
              <a:rPr lang="en-US" altLang="zh-CN" sz="2400" b="1" dirty="0"/>
              <a:t> ≤</a:t>
            </a:r>
            <a:r>
              <a:rPr lang="en-US" altLang="zh-CN" sz="2400" b="1" i="1" dirty="0" err="1"/>
              <a:t>Ω</a:t>
            </a:r>
            <a:r>
              <a:rPr lang="en-US" altLang="zh-CN" sz="2400" b="1" i="1" baseline="-25000" dirty="0" err="1"/>
              <a:t>cs</a:t>
            </a:r>
            <a:endParaRPr lang="en-US" altLang="zh-CN" sz="2400" b="1" i="1" baseline="-25000" dirty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197563" y="4650105"/>
            <a:ext cx="80021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/>
              <a:t>若选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888532" y="5248593"/>
            <a:ext cx="212269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i="1" dirty="0" err="1">
                <a:solidFill>
                  <a:srgbClr val="C00000"/>
                </a:solidFill>
              </a:rPr>
              <a:t>Ω</a:t>
            </a:r>
            <a:r>
              <a:rPr lang="en-US" altLang="zh-CN" sz="2400" b="1" i="1" baseline="-25000" dirty="0" err="1">
                <a:solidFill>
                  <a:srgbClr val="C00000"/>
                </a:solidFill>
              </a:rPr>
              <a:t>c</a:t>
            </a:r>
            <a:r>
              <a:rPr lang="en-US" altLang="zh-CN" sz="2400" b="1" dirty="0">
                <a:solidFill>
                  <a:srgbClr val="C00000"/>
                </a:solidFill>
              </a:rPr>
              <a:t>=(</a:t>
            </a:r>
            <a:r>
              <a:rPr lang="en-US" altLang="zh-CN" sz="2400" b="1" i="1" dirty="0" err="1">
                <a:solidFill>
                  <a:srgbClr val="C00000"/>
                </a:solidFill>
              </a:rPr>
              <a:t>Ω</a:t>
            </a:r>
            <a:r>
              <a:rPr lang="en-US" altLang="zh-CN" sz="2400" b="1" i="1" baseline="-25000" dirty="0" err="1">
                <a:solidFill>
                  <a:srgbClr val="C00000"/>
                </a:solidFill>
              </a:rPr>
              <a:t>cp</a:t>
            </a:r>
            <a:r>
              <a:rPr lang="en-US" altLang="zh-CN" sz="2400" b="1" dirty="0" err="1">
                <a:solidFill>
                  <a:srgbClr val="C00000"/>
                </a:solidFill>
              </a:rPr>
              <a:t>+</a:t>
            </a:r>
            <a:r>
              <a:rPr lang="en-US" altLang="zh-CN" sz="2400" b="1" i="1" dirty="0" err="1">
                <a:solidFill>
                  <a:srgbClr val="C00000"/>
                </a:solidFill>
              </a:rPr>
              <a:t>Ω</a:t>
            </a:r>
            <a:r>
              <a:rPr lang="en-US" altLang="zh-CN" sz="2400" b="1" i="1" baseline="-25000" dirty="0" err="1">
                <a:solidFill>
                  <a:srgbClr val="C00000"/>
                </a:solidFill>
              </a:rPr>
              <a:t>cs</a:t>
            </a:r>
            <a:r>
              <a:rPr lang="en-US" altLang="zh-CN" sz="2400" b="1" dirty="0">
                <a:solidFill>
                  <a:srgbClr val="C00000"/>
                </a:solidFill>
              </a:rPr>
              <a:t>)/2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3694269" y="5967731"/>
            <a:ext cx="487825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/>
              <a:t>则通带、阻带衰减皆可超过要求。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90548" y="409578"/>
            <a:ext cx="583044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三、模拟切贝雪夫</a:t>
            </a:r>
            <a:r>
              <a:rPr lang="en-US" altLang="zh-CN" sz="2400" b="1" dirty="0"/>
              <a:t>Ⅰ</a:t>
            </a:r>
            <a:r>
              <a:rPr lang="zh-CN" altLang="en-US" sz="2400" b="1" dirty="0"/>
              <a:t>型、</a:t>
            </a:r>
            <a:r>
              <a:rPr lang="en-US" altLang="zh-CN" sz="2400" b="1" dirty="0"/>
              <a:t>Ⅱ</a:t>
            </a:r>
            <a:r>
              <a:rPr lang="zh-CN" altLang="en-US" sz="2400" b="1" dirty="0"/>
              <a:t>型低通滤波器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038248" y="1027116"/>
            <a:ext cx="6805068" cy="37856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/>
              <a:t>切贝雪夫滤波器有两种：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/>
              <a:t>①</a:t>
            </a:r>
            <a:r>
              <a:rPr lang="zh-CN" altLang="en-US" sz="2400" b="1" dirty="0">
                <a:solidFill>
                  <a:srgbClr val="0033CC"/>
                </a:solidFill>
              </a:rPr>
              <a:t>切贝雪夫</a:t>
            </a:r>
            <a:r>
              <a:rPr lang="en-US" altLang="zh-CN" sz="2400" b="1" dirty="0">
                <a:solidFill>
                  <a:srgbClr val="0033CC"/>
                </a:solidFill>
              </a:rPr>
              <a:t>Ⅰ</a:t>
            </a:r>
            <a:r>
              <a:rPr lang="zh-CN" altLang="en-US" sz="2400" b="1" dirty="0">
                <a:solidFill>
                  <a:srgbClr val="0033CC"/>
                </a:solidFill>
              </a:rPr>
              <a:t>型</a:t>
            </a:r>
            <a:r>
              <a:rPr lang="zh-CN" altLang="en-US" sz="2400" b="1" dirty="0"/>
              <a:t>：</a:t>
            </a:r>
            <a:r>
              <a:rPr lang="zh-CN" altLang="en-US" sz="2400" b="1" dirty="0">
                <a:solidFill>
                  <a:srgbClr val="0033CC"/>
                </a:solidFill>
              </a:rPr>
              <a:t>通带内</a:t>
            </a:r>
            <a:r>
              <a:rPr lang="en-US" altLang="zh-CN" sz="2400" b="1" dirty="0">
                <a:solidFill>
                  <a:srgbClr val="0033CC"/>
                </a:solidFill>
              </a:rPr>
              <a:t>|</a:t>
            </a:r>
            <a:r>
              <a:rPr lang="en-US" altLang="zh-CN" sz="2400" b="1" i="1" dirty="0">
                <a:solidFill>
                  <a:srgbClr val="0033CC"/>
                </a:solidFill>
              </a:rPr>
              <a:t>H</a:t>
            </a:r>
            <a:r>
              <a:rPr lang="en-US" altLang="zh-CN" sz="2400" b="1" i="1" baseline="-25000" dirty="0">
                <a:solidFill>
                  <a:srgbClr val="0033CC"/>
                </a:solidFill>
              </a:rPr>
              <a:t>a</a:t>
            </a:r>
            <a:r>
              <a:rPr lang="en-US" altLang="zh-CN" sz="2400" b="1" dirty="0">
                <a:solidFill>
                  <a:srgbClr val="0033CC"/>
                </a:solidFill>
              </a:rPr>
              <a:t>(</a:t>
            </a:r>
            <a:r>
              <a:rPr lang="en-US" altLang="zh-CN" sz="2400" b="1" dirty="0" err="1">
                <a:solidFill>
                  <a:srgbClr val="0033CC"/>
                </a:solidFill>
              </a:rPr>
              <a:t>j</a:t>
            </a:r>
            <a:r>
              <a:rPr lang="en-US" altLang="zh-CN" sz="2400" b="1" i="1" dirty="0" err="1">
                <a:solidFill>
                  <a:srgbClr val="0033CC"/>
                </a:solidFill>
              </a:rPr>
              <a:t>Ω</a:t>
            </a:r>
            <a:r>
              <a:rPr lang="en-US" altLang="zh-CN" sz="2400" b="1" dirty="0">
                <a:solidFill>
                  <a:srgbClr val="0033CC"/>
                </a:solidFill>
              </a:rPr>
              <a:t>)|</a:t>
            </a:r>
            <a:r>
              <a:rPr lang="zh-CN" altLang="en-US" sz="2400" b="1" dirty="0">
                <a:solidFill>
                  <a:srgbClr val="0033CC"/>
                </a:solidFill>
              </a:rPr>
              <a:t>是等波纹的，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                                阻带内</a:t>
            </a:r>
            <a:r>
              <a:rPr lang="en-US" altLang="zh-CN" sz="2400" b="1" dirty="0">
                <a:solidFill>
                  <a:srgbClr val="0033CC"/>
                </a:solidFill>
              </a:rPr>
              <a:t>|</a:t>
            </a:r>
            <a:r>
              <a:rPr lang="en-US" altLang="zh-CN" sz="2400" b="1" i="1" dirty="0">
                <a:solidFill>
                  <a:srgbClr val="0033CC"/>
                </a:solidFill>
              </a:rPr>
              <a:t>H</a:t>
            </a:r>
            <a:r>
              <a:rPr lang="en-US" altLang="zh-CN" sz="2400" b="1" i="1" baseline="-25000" dirty="0">
                <a:solidFill>
                  <a:srgbClr val="0033CC"/>
                </a:solidFill>
              </a:rPr>
              <a:t>a</a:t>
            </a:r>
            <a:r>
              <a:rPr lang="en-US" altLang="zh-CN" sz="2400" b="1" dirty="0">
                <a:solidFill>
                  <a:srgbClr val="0033CC"/>
                </a:solidFill>
              </a:rPr>
              <a:t>(</a:t>
            </a:r>
            <a:r>
              <a:rPr lang="en-US" altLang="zh-CN" sz="2400" b="1" dirty="0" err="1">
                <a:solidFill>
                  <a:srgbClr val="0033CC"/>
                </a:solidFill>
              </a:rPr>
              <a:t>j</a:t>
            </a:r>
            <a:r>
              <a:rPr lang="en-US" altLang="zh-CN" sz="2400" b="1" i="1" dirty="0" err="1">
                <a:solidFill>
                  <a:srgbClr val="0033CC"/>
                </a:solidFill>
              </a:rPr>
              <a:t>Ω</a:t>
            </a:r>
            <a:r>
              <a:rPr lang="en-US" altLang="zh-CN" sz="2400" b="1" dirty="0">
                <a:solidFill>
                  <a:srgbClr val="0033CC"/>
                </a:solidFill>
              </a:rPr>
              <a:t>)|</a:t>
            </a:r>
            <a:r>
              <a:rPr lang="zh-CN" altLang="en-US" sz="2400" b="1" dirty="0">
                <a:solidFill>
                  <a:srgbClr val="0033CC"/>
                </a:solidFill>
              </a:rPr>
              <a:t>是单调下降的；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/>
              <a:t>②</a:t>
            </a:r>
            <a:r>
              <a:rPr lang="zh-CN" altLang="en-US" sz="2400" b="1" dirty="0">
                <a:solidFill>
                  <a:srgbClr val="C00000"/>
                </a:solidFill>
              </a:rPr>
              <a:t>切贝雪夫</a:t>
            </a:r>
            <a:r>
              <a:rPr lang="en-US" altLang="zh-CN" sz="2400" b="1" dirty="0">
                <a:solidFill>
                  <a:srgbClr val="C00000"/>
                </a:solidFill>
              </a:rPr>
              <a:t>Ⅱ</a:t>
            </a:r>
            <a:r>
              <a:rPr lang="zh-CN" altLang="en-US" sz="2400" b="1" dirty="0">
                <a:solidFill>
                  <a:srgbClr val="C00000"/>
                </a:solidFill>
              </a:rPr>
              <a:t>型</a:t>
            </a:r>
            <a:r>
              <a:rPr lang="zh-CN" altLang="en-US" sz="2400" b="1" dirty="0"/>
              <a:t>：</a:t>
            </a:r>
            <a:r>
              <a:rPr lang="zh-CN" altLang="en-US" sz="2400" b="1" dirty="0">
                <a:solidFill>
                  <a:srgbClr val="C00000"/>
                </a:solidFill>
              </a:rPr>
              <a:t>通带内</a:t>
            </a:r>
            <a:r>
              <a:rPr lang="en-US" altLang="zh-CN" sz="2400" b="1" dirty="0">
                <a:solidFill>
                  <a:srgbClr val="C00000"/>
                </a:solidFill>
              </a:rPr>
              <a:t>|</a:t>
            </a:r>
            <a:r>
              <a:rPr lang="en-US" altLang="zh-CN" sz="2400" b="1" i="1" dirty="0">
                <a:solidFill>
                  <a:srgbClr val="C00000"/>
                </a:solidFill>
              </a:rPr>
              <a:t>H</a:t>
            </a:r>
            <a:r>
              <a:rPr lang="en-US" altLang="zh-CN" sz="2400" b="1" i="1" baseline="-25000" dirty="0">
                <a:solidFill>
                  <a:srgbClr val="C00000"/>
                </a:solidFill>
              </a:rPr>
              <a:t>a</a:t>
            </a:r>
            <a:r>
              <a:rPr lang="en-US" altLang="zh-CN" sz="2400" b="1" dirty="0">
                <a:solidFill>
                  <a:srgbClr val="C00000"/>
                </a:solidFill>
              </a:rPr>
              <a:t>(</a:t>
            </a:r>
            <a:r>
              <a:rPr lang="en-US" altLang="zh-CN" sz="2400" b="1" dirty="0" err="1">
                <a:solidFill>
                  <a:srgbClr val="C00000"/>
                </a:solidFill>
              </a:rPr>
              <a:t>j</a:t>
            </a:r>
            <a:r>
              <a:rPr lang="en-US" altLang="zh-CN" sz="2400" b="1" i="1" dirty="0" err="1">
                <a:solidFill>
                  <a:srgbClr val="C00000"/>
                </a:solidFill>
              </a:rPr>
              <a:t>Ω</a:t>
            </a:r>
            <a:r>
              <a:rPr lang="en-US" altLang="zh-CN" sz="2400" b="1" dirty="0">
                <a:solidFill>
                  <a:srgbClr val="C00000"/>
                </a:solidFill>
              </a:rPr>
              <a:t>)|</a:t>
            </a:r>
            <a:r>
              <a:rPr lang="zh-CN" altLang="en-US" sz="2400" b="1" dirty="0">
                <a:solidFill>
                  <a:srgbClr val="C00000"/>
                </a:solidFill>
              </a:rPr>
              <a:t>是单调的，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                                 阻带内</a:t>
            </a:r>
            <a:r>
              <a:rPr lang="en-US" altLang="zh-CN" sz="2400" b="1" dirty="0">
                <a:solidFill>
                  <a:srgbClr val="C00000"/>
                </a:solidFill>
              </a:rPr>
              <a:t>|</a:t>
            </a:r>
            <a:r>
              <a:rPr lang="en-US" altLang="zh-CN" sz="2400" b="1" i="1" dirty="0">
                <a:solidFill>
                  <a:srgbClr val="C00000"/>
                </a:solidFill>
              </a:rPr>
              <a:t>H</a:t>
            </a:r>
            <a:r>
              <a:rPr lang="en-US" altLang="zh-CN" sz="2400" b="1" i="1" baseline="-25000" dirty="0">
                <a:solidFill>
                  <a:srgbClr val="C00000"/>
                </a:solidFill>
              </a:rPr>
              <a:t>a</a:t>
            </a:r>
            <a:r>
              <a:rPr lang="en-US" altLang="zh-CN" sz="2400" b="1" dirty="0">
                <a:solidFill>
                  <a:srgbClr val="C00000"/>
                </a:solidFill>
              </a:rPr>
              <a:t>(</a:t>
            </a:r>
            <a:r>
              <a:rPr lang="en-US" altLang="zh-CN" sz="2400" b="1" dirty="0" err="1">
                <a:solidFill>
                  <a:srgbClr val="C00000"/>
                </a:solidFill>
              </a:rPr>
              <a:t>j</a:t>
            </a:r>
            <a:r>
              <a:rPr lang="en-US" altLang="zh-CN" sz="2400" b="1" i="1" dirty="0" err="1">
                <a:solidFill>
                  <a:srgbClr val="C00000"/>
                </a:solidFill>
              </a:rPr>
              <a:t>Ω</a:t>
            </a:r>
            <a:r>
              <a:rPr lang="en-US" altLang="zh-CN" sz="2400" b="1" dirty="0">
                <a:solidFill>
                  <a:srgbClr val="C00000"/>
                </a:solidFill>
              </a:rPr>
              <a:t>)|</a:t>
            </a:r>
            <a:r>
              <a:rPr lang="zh-CN" altLang="en-US" sz="2400" b="1" dirty="0">
                <a:solidFill>
                  <a:srgbClr val="C00000"/>
                </a:solidFill>
              </a:rPr>
              <a:t>是等波纹的。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588967"/>
            <a:ext cx="754565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33CC"/>
                </a:solidFill>
              </a:rPr>
              <a:t>切贝雪夫</a:t>
            </a:r>
            <a:r>
              <a:rPr lang="en-US" altLang="zh-CN" sz="2400" b="1" dirty="0">
                <a:solidFill>
                  <a:srgbClr val="0033CC"/>
                </a:solidFill>
              </a:rPr>
              <a:t>Ⅰ</a:t>
            </a:r>
            <a:r>
              <a:rPr lang="zh-CN" altLang="en-US" sz="2400" b="1" dirty="0">
                <a:solidFill>
                  <a:srgbClr val="0033CC"/>
                </a:solidFill>
              </a:rPr>
              <a:t>型</a:t>
            </a:r>
            <a:r>
              <a:rPr lang="zh-CN" altLang="en-US" sz="2400" b="1" dirty="0"/>
              <a:t>模拟滤波器的幅度特性（通带波纹</a:t>
            </a:r>
            <a:r>
              <a:rPr lang="en-US" altLang="zh-CN" sz="2400" b="1" dirty="0"/>
              <a:t>2dB</a:t>
            </a:r>
            <a:r>
              <a:rPr lang="zh-CN" altLang="en-US" sz="2400" b="1" dirty="0"/>
              <a:t>） </a:t>
            </a:r>
          </a:p>
        </p:txBody>
      </p:sp>
      <p:pic>
        <p:nvPicPr>
          <p:cNvPr id="3074" name="Picture 2" descr="E:\DSP程佩青课件\064937-01 数字信号处理教程（第四版）(经典版) 40571-9\CTP\TU\7t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643050"/>
            <a:ext cx="7671253" cy="25717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520704"/>
            <a:ext cx="518603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切贝雪夫</a:t>
            </a:r>
            <a:r>
              <a:rPr lang="en-US" altLang="zh-CN" sz="2400" b="1" dirty="0">
                <a:solidFill>
                  <a:srgbClr val="C00000"/>
                </a:solidFill>
              </a:rPr>
              <a:t>Ⅱ</a:t>
            </a:r>
            <a:r>
              <a:rPr lang="zh-CN" altLang="en-US" sz="2400" b="1" dirty="0">
                <a:solidFill>
                  <a:srgbClr val="C00000"/>
                </a:solidFill>
              </a:rPr>
              <a:t>型</a:t>
            </a:r>
            <a:r>
              <a:rPr lang="zh-CN" altLang="en-US" sz="2400" b="1" dirty="0"/>
              <a:t>模拟滤波器的幅度特性 </a:t>
            </a:r>
          </a:p>
        </p:txBody>
      </p:sp>
      <p:pic>
        <p:nvPicPr>
          <p:cNvPr id="4098" name="Picture 2" descr="E:\DSP程佩青课件\064937-01 数字信号处理教程（第四版）(经典版) 40571-9\CTP\TU\7t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3" y="2000240"/>
            <a:ext cx="7552015" cy="26432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133350"/>
            <a:ext cx="389561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33CC"/>
                </a:solidFill>
              </a:rPr>
              <a:t>1. </a:t>
            </a:r>
            <a:r>
              <a:rPr lang="zh-CN" altLang="en-US" sz="2400" b="1" dirty="0">
                <a:solidFill>
                  <a:srgbClr val="0033CC"/>
                </a:solidFill>
              </a:rPr>
              <a:t>切贝雪夫</a:t>
            </a:r>
            <a:r>
              <a:rPr lang="en-US" altLang="zh-CN" sz="2400" b="1" dirty="0">
                <a:solidFill>
                  <a:srgbClr val="0033CC"/>
                </a:solidFill>
              </a:rPr>
              <a:t>Ⅰ</a:t>
            </a:r>
            <a:r>
              <a:rPr lang="zh-CN" altLang="en-US" sz="2400" b="1" dirty="0">
                <a:solidFill>
                  <a:srgbClr val="0033CC"/>
                </a:solidFill>
              </a:rPr>
              <a:t>型低通滤波器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879475" y="854075"/>
            <a:ext cx="487665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幅度平方</a:t>
            </a:r>
            <a:r>
              <a:rPr lang="zh-CN" altLang="en-US" sz="2400" b="1" dirty="0" smtClean="0"/>
              <a:t>响应</a:t>
            </a:r>
            <a:r>
              <a:rPr lang="en-US" altLang="zh-CN" sz="2400" b="1" dirty="0">
                <a:solidFill>
                  <a:srgbClr val="0033CC"/>
                </a:solidFill>
              </a:rPr>
              <a:t>|</a:t>
            </a:r>
            <a:r>
              <a:rPr lang="en-US" altLang="zh-CN" sz="2400" b="1" i="1" dirty="0">
                <a:solidFill>
                  <a:srgbClr val="0033CC"/>
                </a:solidFill>
              </a:rPr>
              <a:t>H</a:t>
            </a:r>
            <a:r>
              <a:rPr lang="en-US" altLang="zh-CN" sz="2400" b="1" i="1" baseline="-25000" dirty="0">
                <a:solidFill>
                  <a:srgbClr val="0033CC"/>
                </a:solidFill>
              </a:rPr>
              <a:t>a</a:t>
            </a:r>
            <a:r>
              <a:rPr lang="en-US" altLang="zh-CN" sz="2400" b="1" dirty="0">
                <a:solidFill>
                  <a:srgbClr val="0033CC"/>
                </a:solidFill>
              </a:rPr>
              <a:t>(</a:t>
            </a:r>
            <a:r>
              <a:rPr lang="en-US" altLang="zh-CN" sz="2400" b="1" dirty="0" err="1">
                <a:solidFill>
                  <a:srgbClr val="0033CC"/>
                </a:solidFill>
              </a:rPr>
              <a:t>j</a:t>
            </a:r>
            <a:r>
              <a:rPr lang="en-US" altLang="zh-CN" sz="2400" b="1" i="1" dirty="0" err="1">
                <a:solidFill>
                  <a:srgbClr val="0033CC"/>
                </a:solidFill>
              </a:rPr>
              <a:t>Ω</a:t>
            </a:r>
            <a:r>
              <a:rPr lang="en-US" altLang="zh-CN" sz="2400" b="1" dirty="0">
                <a:solidFill>
                  <a:srgbClr val="0033CC"/>
                </a:solidFill>
              </a:rPr>
              <a:t>)|</a:t>
            </a:r>
            <a:r>
              <a:rPr lang="zh-CN" altLang="en-US" sz="2400" b="1" dirty="0" smtClean="0"/>
              <a:t> </a:t>
            </a:r>
            <a:r>
              <a:rPr lang="en-US" altLang="zh-CN" sz="2400" b="1" baseline="30000" dirty="0" smtClean="0"/>
              <a:t>2</a:t>
            </a:r>
            <a:r>
              <a:rPr lang="zh-CN" altLang="en-US" sz="2400" b="1" dirty="0" smtClean="0"/>
              <a:t>、</a:t>
            </a:r>
            <a:r>
              <a:rPr lang="en-US" altLang="zh-CN" sz="2400" b="1" i="1" dirty="0"/>
              <a:t>N</a:t>
            </a:r>
            <a:r>
              <a:rPr lang="zh-CN" altLang="en-US" sz="2400" b="1" dirty="0"/>
              <a:t>及</a:t>
            </a: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c</a:t>
            </a:r>
            <a:r>
              <a:rPr lang="zh-CN" altLang="en-US" sz="2400" b="1" dirty="0"/>
              <a:t>、</a:t>
            </a:r>
            <a:r>
              <a:rPr lang="en-US" altLang="zh-CN" sz="2400" b="1" i="1" dirty="0"/>
              <a:t>ε</a:t>
            </a:r>
          </a:p>
        </p:txBody>
      </p:sp>
      <p:pic>
        <p:nvPicPr>
          <p:cNvPr id="5" name="Picture 7" descr="image04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30524" y="1809748"/>
            <a:ext cx="3313112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827088" y="3284538"/>
            <a:ext cx="739016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其中</a:t>
            </a:r>
            <a:r>
              <a:rPr lang="en-US" altLang="zh-CN" sz="2400" b="1" i="1"/>
              <a:t>ε</a:t>
            </a:r>
            <a:r>
              <a:rPr lang="zh-CN" altLang="en-US" sz="2400" b="1"/>
              <a:t>为通带波纹参数，</a:t>
            </a:r>
            <a:r>
              <a:rPr lang="en-US" altLang="zh-CN" sz="2400" b="1" i="1"/>
              <a:t>ε</a:t>
            </a:r>
            <a:r>
              <a:rPr lang="en-US" altLang="zh-CN" sz="2400" b="1"/>
              <a:t>&lt;1</a:t>
            </a:r>
            <a:r>
              <a:rPr lang="zh-CN" altLang="en-US" sz="2400" b="1"/>
              <a:t>正数，</a:t>
            </a:r>
            <a:r>
              <a:rPr lang="en-US" altLang="zh-CN" sz="2400" b="1" i="1"/>
              <a:t>ε</a:t>
            </a:r>
            <a:r>
              <a:rPr lang="zh-CN" altLang="en-US" sz="2400" b="1"/>
              <a:t>越大，波纹越大。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755650" y="3878263"/>
            <a:ext cx="8364790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c</a:t>
            </a:r>
            <a:r>
              <a:rPr lang="zh-CN" altLang="en-US" sz="2400" b="1" dirty="0"/>
              <a:t>为截止频率，表示幅度响应某一衰减分贝数（例为</a:t>
            </a:r>
            <a:r>
              <a:rPr lang="en-US" altLang="zh-CN" sz="2400" b="1" dirty="0"/>
              <a:t>0.1dB</a:t>
            </a:r>
            <a:r>
              <a:rPr lang="zh-CN" altLang="en-US" sz="2400" b="1" dirty="0"/>
              <a:t>，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1dB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3dB</a:t>
            </a:r>
            <a:r>
              <a:rPr lang="zh-CN" altLang="en-US" sz="2400" b="1" dirty="0"/>
              <a:t>等）处的截止频率。与巴特沃思滤波器不同，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不是特指</a:t>
            </a:r>
            <a:r>
              <a:rPr lang="en-US" altLang="zh-CN" sz="2400" b="1" dirty="0"/>
              <a:t>3dB</a:t>
            </a:r>
            <a:r>
              <a:rPr lang="zh-CN" altLang="en-US" sz="2400" b="1" dirty="0"/>
              <a:t>衰减处的截止频率。也就是说切贝雪夫滤波器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  </a:t>
            </a:r>
            <a:r>
              <a:rPr lang="en-US" altLang="zh-CN" sz="2400" b="1" i="1" dirty="0" smtClean="0">
                <a:solidFill>
                  <a:srgbClr val="0033CC"/>
                </a:solidFill>
              </a:rPr>
              <a:t>Ω</a:t>
            </a:r>
            <a:r>
              <a:rPr lang="en-US" altLang="zh-CN" sz="2400" b="1" i="1" baseline="-25000" dirty="0" smtClean="0">
                <a:solidFill>
                  <a:srgbClr val="0033CC"/>
                </a:solidFill>
              </a:rPr>
              <a:t>c</a:t>
            </a:r>
            <a:r>
              <a:rPr lang="zh-CN" altLang="en-US" sz="2400" b="1" dirty="0">
                <a:solidFill>
                  <a:srgbClr val="0033CC"/>
                </a:solidFill>
              </a:rPr>
              <a:t>不必是</a:t>
            </a:r>
            <a:r>
              <a:rPr lang="en-US" altLang="zh-CN" sz="2400" b="1" dirty="0">
                <a:solidFill>
                  <a:srgbClr val="0033CC"/>
                </a:solidFill>
              </a:rPr>
              <a:t>3dB</a:t>
            </a:r>
            <a:r>
              <a:rPr lang="zh-CN" altLang="en-US" sz="2400" b="1" dirty="0">
                <a:solidFill>
                  <a:srgbClr val="0033CC"/>
                </a:solidFill>
              </a:rPr>
              <a:t>衰减处的带宽</a:t>
            </a:r>
            <a:r>
              <a:rPr lang="zh-CN" altLang="en-US" sz="2400" b="1" dirty="0"/>
              <a:t>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SP程佩青课件\064937-01 数字信号处理教程（第四版）(经典版) 40571-9\CTP\TU\7t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456905"/>
            <a:ext cx="5334190" cy="482948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 bwMode="auto">
          <a:xfrm>
            <a:off x="4786314" y="5286388"/>
            <a:ext cx="296908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2060"/>
                </a:solidFill>
              </a:rPr>
              <a:t>切贝雪夫多项式曲线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0"/>
          <p:cNvSpPr txBox="1">
            <a:spLocks noChangeArrowheads="1"/>
          </p:cNvSpPr>
          <p:nvPr/>
        </p:nvSpPr>
        <p:spPr bwMode="auto">
          <a:xfrm>
            <a:off x="376238" y="204788"/>
            <a:ext cx="149912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一、引言 </a:t>
            </a:r>
          </a:p>
        </p:txBody>
      </p:sp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684213" y="781050"/>
            <a:ext cx="8226932" cy="22382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2400" b="1" dirty="0"/>
              <a:t>各种模拟滤波器（</a:t>
            </a:r>
            <a:r>
              <a:rPr lang="en-US" altLang="zh-CN" sz="2400" b="1" dirty="0"/>
              <a:t>AF</a:t>
            </a:r>
            <a:r>
              <a:rPr lang="zh-CN" altLang="en-US" sz="2400" b="1" dirty="0"/>
              <a:t>）包括低通、带通、高通、带阻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en-US" sz="2400" b="1" dirty="0"/>
              <a:t>    滤波器的设计都归结为</a:t>
            </a:r>
            <a:r>
              <a:rPr lang="zh-CN" altLang="en-US" sz="2400" b="1" dirty="0">
                <a:solidFill>
                  <a:srgbClr val="C00000"/>
                </a:solidFill>
              </a:rPr>
              <a:t>先设计一个“样本”的归一化原型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    低通滤波器</a:t>
            </a:r>
            <a:r>
              <a:rPr lang="zh-CN" altLang="en-US" sz="2400" b="1" dirty="0"/>
              <a:t>，然后通过</a:t>
            </a:r>
            <a:r>
              <a:rPr lang="zh-CN" altLang="en-US" sz="2400" b="1" dirty="0">
                <a:solidFill>
                  <a:srgbClr val="0033CC"/>
                </a:solidFill>
              </a:rPr>
              <a:t>模拟频带变换</a:t>
            </a:r>
            <a:r>
              <a:rPr lang="zh-CN" altLang="en-US" sz="2400" b="1" dirty="0"/>
              <a:t>得到所需类型的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en-US" sz="2400" b="1" dirty="0"/>
              <a:t>    模拟滤波器。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35013" y="3086100"/>
            <a:ext cx="8215711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2. </a:t>
            </a:r>
            <a:r>
              <a:rPr lang="zh-CN" altLang="en-US" sz="2400" b="1" dirty="0"/>
              <a:t>所谓</a:t>
            </a:r>
            <a:r>
              <a:rPr lang="zh-CN" altLang="en-US" sz="2400" b="1" dirty="0">
                <a:solidFill>
                  <a:srgbClr val="006600"/>
                </a:solidFill>
              </a:rPr>
              <a:t>归一化低通原型</a:t>
            </a:r>
            <a:r>
              <a:rPr lang="zh-CN" altLang="en-US" sz="2400" b="1" dirty="0"/>
              <a:t>，就是将</a:t>
            </a:r>
            <a:r>
              <a:rPr lang="zh-CN" altLang="en-US" sz="2400" b="1" dirty="0">
                <a:solidFill>
                  <a:srgbClr val="006600"/>
                </a:solidFill>
              </a:rPr>
              <a:t>低通通带边沿频率归一化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6600"/>
                </a:solidFill>
              </a:rPr>
              <a:t>   为</a:t>
            </a:r>
            <a:r>
              <a:rPr lang="en-US" altLang="zh-CN" sz="2400" b="1" dirty="0">
                <a:solidFill>
                  <a:srgbClr val="006600"/>
                </a:solidFill>
              </a:rPr>
              <a:t>1</a:t>
            </a:r>
            <a:r>
              <a:rPr lang="zh-CN" altLang="en-US" sz="2400" b="1" dirty="0"/>
              <a:t>。对巴特沃思滤波器一定是指</a:t>
            </a:r>
            <a:r>
              <a:rPr lang="en-US" altLang="zh-CN" sz="2400" b="1" dirty="0"/>
              <a:t>3dB</a:t>
            </a:r>
            <a:r>
              <a:rPr lang="zh-CN" altLang="en-US" sz="2400" b="1" dirty="0"/>
              <a:t>衰减处的</a:t>
            </a:r>
            <a:r>
              <a:rPr lang="zh-CN" altLang="en-US" sz="2400" b="1" dirty="0" smtClean="0"/>
              <a:t>频率</a:t>
            </a:r>
            <a:r>
              <a:rPr lang="el-GR" altLang="zh-CN" sz="2400" b="1" i="1" dirty="0" smtClean="0"/>
              <a:t>Ω</a:t>
            </a:r>
            <a:r>
              <a:rPr lang="en-US" altLang="zh-CN" sz="2400" b="1" i="1" baseline="-25000" dirty="0" smtClean="0"/>
              <a:t>c</a:t>
            </a:r>
            <a:endParaRPr lang="zh-CN" altLang="en-US" sz="2400" b="1" i="1" baseline="-25000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归一化</a:t>
            </a:r>
            <a:r>
              <a:rPr lang="zh-CN" altLang="en-US" sz="2400" b="1" dirty="0" smtClean="0"/>
              <a:t>为</a:t>
            </a:r>
            <a:r>
              <a:rPr lang="el-GR" altLang="zh-CN" sz="2400" b="1" i="1" dirty="0"/>
              <a:t>Ω</a:t>
            </a:r>
            <a:r>
              <a:rPr lang="en-US" altLang="zh-CN" sz="2400" b="1" i="1" baseline="-25000" dirty="0" smtClean="0"/>
              <a:t>c</a:t>
            </a:r>
            <a:r>
              <a:rPr lang="en-US" altLang="zh-CN" sz="2400" b="1" dirty="0" smtClean="0"/>
              <a:t>=1</a:t>
            </a:r>
            <a:r>
              <a:rPr lang="zh-CN" altLang="en-US" sz="2400" b="1" dirty="0" smtClean="0"/>
              <a:t> </a:t>
            </a:r>
            <a:r>
              <a:rPr lang="zh-CN" altLang="en-US" sz="2400" b="1" dirty="0"/>
              <a:t>； 对切贝雪夫滤波器则是指通带</a:t>
            </a:r>
            <a:r>
              <a:rPr lang="zh-CN" altLang="en-US" sz="2400" b="1" dirty="0" smtClean="0"/>
              <a:t>边沿处为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</a:t>
            </a:r>
            <a:r>
              <a:rPr lang="zh-CN" altLang="en-US" sz="2400" b="1" dirty="0" smtClean="0"/>
              <a:t>某</a:t>
            </a:r>
            <a:r>
              <a:rPr lang="zh-CN" altLang="en-US" sz="2400" b="1" dirty="0"/>
              <a:t>一衰减</a:t>
            </a:r>
            <a:r>
              <a:rPr lang="zh-CN" altLang="en-US" sz="2400" b="1" dirty="0" smtClean="0"/>
              <a:t>（如</a:t>
            </a:r>
            <a:r>
              <a:rPr lang="en-US" altLang="zh-CN" sz="2400" b="1" dirty="0"/>
              <a:t>0.1dB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1dB</a:t>
            </a:r>
            <a:r>
              <a:rPr lang="zh-CN" altLang="en-US" sz="2400" b="1" dirty="0"/>
              <a:t>，</a:t>
            </a:r>
            <a:r>
              <a:rPr lang="en-US" altLang="zh-CN" sz="2400" b="1" dirty="0" smtClean="0"/>
              <a:t>2dB</a:t>
            </a:r>
            <a:r>
              <a:rPr lang="zh-CN" altLang="en-US" sz="2400" b="1" dirty="0" smtClean="0"/>
              <a:t>等</a:t>
            </a:r>
            <a:r>
              <a:rPr lang="zh-CN" altLang="en-US" sz="2400" b="1" dirty="0"/>
              <a:t>）处</a:t>
            </a:r>
            <a:r>
              <a:rPr lang="zh-CN" altLang="en-US" sz="2400" b="1" dirty="0" smtClean="0"/>
              <a:t>的 </a:t>
            </a:r>
            <a:r>
              <a:rPr lang="zh-CN" altLang="en-US" sz="2400" b="1" dirty="0"/>
              <a:t>频率</a:t>
            </a:r>
            <a:r>
              <a:rPr lang="en-US" altLang="zh-CN" sz="2400" b="1" i="1" dirty="0" smtClean="0"/>
              <a:t>Ω</a:t>
            </a:r>
            <a:r>
              <a:rPr lang="en-US" altLang="zh-CN" sz="2400" b="1" i="1" baseline="-25000" dirty="0" smtClean="0"/>
              <a:t>p</a:t>
            </a:r>
            <a:r>
              <a:rPr lang="zh-CN" altLang="en-US" sz="2400" b="1" dirty="0" smtClean="0"/>
              <a:t>归一化为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   Ω</a:t>
            </a:r>
            <a:r>
              <a:rPr lang="en-US" altLang="zh-CN" sz="2400" b="1" i="1" baseline="-25000" dirty="0" smtClean="0"/>
              <a:t>p </a:t>
            </a:r>
            <a:r>
              <a:rPr lang="en-US" altLang="zh-CN" sz="2400" b="1" dirty="0" smtClean="0"/>
              <a:t>=</a:t>
            </a:r>
            <a:r>
              <a:rPr lang="en-US" altLang="zh-CN" sz="2400" b="1" dirty="0"/>
              <a:t>1</a:t>
            </a:r>
            <a:r>
              <a:rPr lang="zh-CN" altLang="en-US" sz="2400" b="1" dirty="0" smtClean="0"/>
              <a:t>。这</a:t>
            </a:r>
            <a:r>
              <a:rPr lang="zh-CN" altLang="en-US" sz="2400" b="1" dirty="0"/>
              <a:t>二者的区别，在具体设计中是很重要的。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204788"/>
            <a:ext cx="3810659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/>
              <a:t>N</a:t>
            </a:r>
            <a:r>
              <a:rPr lang="zh-CN" altLang="en-US" sz="2400" b="1"/>
              <a:t>为滤波器阶次，正整数。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81438" y="844550"/>
            <a:ext cx="611096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切贝雪夫</a:t>
            </a:r>
            <a:r>
              <a:rPr lang="en-US" altLang="zh-CN" sz="2400" b="1" dirty="0"/>
              <a:t>Ⅰ</a:t>
            </a:r>
            <a:r>
              <a:rPr lang="zh-CN" altLang="en-US" sz="2400" b="1" dirty="0"/>
              <a:t>型低通滤波器的系统函数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为</a:t>
            </a:r>
          </a:p>
        </p:txBody>
      </p:sp>
      <p:pic>
        <p:nvPicPr>
          <p:cNvPr id="4" name="Picture 6" descr="image0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8888" y="1700213"/>
            <a:ext cx="6480175" cy="178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41680" y="3662363"/>
            <a:ext cx="653416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归一化切贝雪夫</a:t>
            </a:r>
            <a:r>
              <a:rPr lang="en-US" altLang="zh-CN" sz="2400" b="1" dirty="0"/>
              <a:t>Ⅰ</a:t>
            </a:r>
            <a:r>
              <a:rPr lang="zh-CN" altLang="en-US" sz="2400" b="1" dirty="0"/>
              <a:t>型滤波器的系统</a:t>
            </a:r>
            <a:r>
              <a:rPr lang="zh-CN" altLang="en-US" sz="2400" b="1" dirty="0" smtClean="0"/>
              <a:t>函数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an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为</a:t>
            </a:r>
            <a:endParaRPr lang="zh-CN" altLang="en-US" sz="2400" b="1" dirty="0"/>
          </a:p>
        </p:txBody>
      </p:sp>
      <p:pic>
        <p:nvPicPr>
          <p:cNvPr id="7" name="Picture 9" descr="image04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6424" y="4365625"/>
            <a:ext cx="3168650" cy="19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769945" y="571480"/>
            <a:ext cx="278473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 波纹参数</a:t>
            </a:r>
            <a:r>
              <a:rPr lang="zh-CN" altLang="en-US" sz="2400" b="1" i="1" dirty="0"/>
              <a:t> </a:t>
            </a:r>
            <a:r>
              <a:rPr lang="el-GR" altLang="zh-CN" sz="2400" b="1" i="1" dirty="0" smtClean="0"/>
              <a:t>ε</a:t>
            </a:r>
            <a:r>
              <a:rPr lang="zh-CN" altLang="en-US" sz="2400" b="1" dirty="0" smtClean="0"/>
              <a:t>：</a:t>
            </a:r>
            <a:endParaRPr lang="zh-CN" altLang="en-US" sz="2400" b="1" dirty="0"/>
          </a:p>
        </p:txBody>
      </p:sp>
      <p:pic>
        <p:nvPicPr>
          <p:cNvPr id="4" name="Picture 6" descr="image05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8157" y="1346180"/>
            <a:ext cx="2060575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19145" y="2274889"/>
            <a:ext cx="489909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 阻带截止频率处响应幅度</a:t>
            </a:r>
            <a:r>
              <a:rPr lang="en-US" altLang="zh-CN" sz="2400" b="1" dirty="0"/>
              <a:t>1/</a:t>
            </a:r>
            <a:r>
              <a:rPr lang="en-US" altLang="zh-CN" sz="2400" b="1" i="1" dirty="0"/>
              <a:t>A</a:t>
            </a:r>
          </a:p>
        </p:txBody>
      </p:sp>
      <p:pic>
        <p:nvPicPr>
          <p:cNvPr id="6" name="Picture 8" descr="image05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22607" y="3194052"/>
            <a:ext cx="1728788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536588"/>
            <a:ext cx="523733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/>
              <a:t>（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） 求切贝雪夫低通滤波器的</a:t>
            </a:r>
            <a:r>
              <a:rPr lang="zh-CN" altLang="en-US" sz="2400" b="1" dirty="0">
                <a:solidFill>
                  <a:srgbClr val="0033CC"/>
                </a:solidFill>
              </a:rPr>
              <a:t>阶数</a:t>
            </a:r>
            <a:r>
              <a:rPr lang="en-US" altLang="zh-CN" sz="2400" b="1" i="1" dirty="0">
                <a:solidFill>
                  <a:srgbClr val="0033CC"/>
                </a:solidFill>
              </a:rPr>
              <a:t>N</a:t>
            </a:r>
          </a:p>
        </p:txBody>
      </p:sp>
      <p:pic>
        <p:nvPicPr>
          <p:cNvPr id="3" name="Picture 5" descr="image05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1671650"/>
            <a:ext cx="7683500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image05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650" y="3687775"/>
            <a:ext cx="8208963" cy="159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42952" y="334979"/>
            <a:ext cx="80342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若令</a:t>
            </a:r>
          </a:p>
        </p:txBody>
      </p:sp>
      <p:pic>
        <p:nvPicPr>
          <p:cNvPr id="3" name="Picture 5" descr="image05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627" y="565167"/>
            <a:ext cx="90805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363815" y="357204"/>
            <a:ext cx="494046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＝</a:t>
            </a:r>
          </a:p>
        </p:txBody>
      </p:sp>
      <p:pic>
        <p:nvPicPr>
          <p:cNvPr id="5" name="Picture 7" descr="image05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95615" y="520717"/>
            <a:ext cx="3381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image05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5752" y="1285892"/>
            <a:ext cx="2016125" cy="98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687415" y="2495567"/>
            <a:ext cx="80342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则有</a:t>
            </a:r>
          </a:p>
        </p:txBody>
      </p:sp>
      <p:pic>
        <p:nvPicPr>
          <p:cNvPr id="8" name="Picture 10" descr="image05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54165" y="3084529"/>
            <a:ext cx="26638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87415" y="4470417"/>
            <a:ext cx="519405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取                      作为阶数，仍记为</a:t>
            </a:r>
            <a:r>
              <a:rPr lang="en-US" altLang="zh-CN" sz="2400" b="1" i="1" dirty="0"/>
              <a:t>N</a:t>
            </a:r>
            <a:r>
              <a:rPr lang="zh-CN" altLang="en-US" sz="2400" b="1"/>
              <a:t>。</a:t>
            </a:r>
          </a:p>
        </p:txBody>
      </p:sp>
      <p:pic>
        <p:nvPicPr>
          <p:cNvPr id="10" name="Picture 12" descr="image05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38265" y="4597417"/>
            <a:ext cx="1441450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758852" y="5189554"/>
            <a:ext cx="757771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由</a:t>
            </a:r>
            <a:r>
              <a:rPr lang="en-US" altLang="zh-CN" sz="2400" b="1" i="1" dirty="0"/>
              <a:t>N </a:t>
            </a:r>
            <a:r>
              <a:rPr lang="zh-CN" altLang="en-US" sz="2400" b="1" dirty="0" smtClean="0"/>
              <a:t>及</a:t>
            </a:r>
            <a:r>
              <a:rPr lang="el-GR" altLang="zh-CN" sz="2400" b="1" i="1" dirty="0" smtClean="0"/>
              <a:t>ε</a:t>
            </a:r>
            <a:r>
              <a:rPr lang="zh-CN" altLang="en-US" sz="2400" b="1" dirty="0" smtClean="0"/>
              <a:t>  </a:t>
            </a:r>
            <a:r>
              <a:rPr lang="zh-CN" altLang="en-US" sz="2400" b="1" dirty="0"/>
              <a:t>，查表可求得归一化原型低通滤波器 </a:t>
            </a:r>
            <a:r>
              <a:rPr lang="zh-CN" altLang="en-US" sz="2400" b="1" dirty="0" smtClean="0"/>
              <a:t>的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an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 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457207"/>
            <a:ext cx="8327921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 将</a:t>
            </a:r>
            <a:r>
              <a:rPr lang="zh-CN" altLang="en-US" sz="2400" b="1" dirty="0"/>
              <a:t>切贝雪夫</a:t>
            </a:r>
            <a:r>
              <a:rPr lang="en-US" altLang="zh-CN" sz="2400" b="1" dirty="0"/>
              <a:t>Ⅰ</a:t>
            </a:r>
            <a:r>
              <a:rPr lang="zh-CN" altLang="en-US" sz="2400" b="1" dirty="0"/>
              <a:t>型归一化低通滤波器的系统</a:t>
            </a:r>
            <a:r>
              <a:rPr lang="zh-CN" altLang="en-US" sz="2400" b="1" dirty="0" smtClean="0"/>
              <a:t>函数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an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s’</a:t>
            </a:r>
            <a:r>
              <a:rPr lang="en-US" altLang="zh-CN" sz="2400" b="1" dirty="0" smtClean="0"/>
              <a:t>)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“去归一化”后，就得到在衰减为</a:t>
            </a:r>
            <a:r>
              <a:rPr lang="en-US" altLang="zh-CN" sz="2400" b="1" i="1" dirty="0"/>
              <a:t>R</a:t>
            </a:r>
            <a:r>
              <a:rPr lang="en-US" altLang="zh-CN" sz="2400" b="1" i="1" baseline="-25000" dirty="0"/>
              <a:t>p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dB</a:t>
            </a:r>
            <a:r>
              <a:rPr lang="zh-CN" altLang="en-US" sz="2400" b="1" dirty="0"/>
              <a:t>）、通带截止频率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为</a:t>
            </a: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p</a:t>
            </a:r>
            <a:r>
              <a:rPr lang="zh-CN" altLang="en-US" sz="2400" b="1" dirty="0"/>
              <a:t>（即</a:t>
            </a: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c</a:t>
            </a:r>
            <a:r>
              <a:rPr lang="zh-CN" altLang="en-US" sz="2400" b="1" dirty="0"/>
              <a:t>）时，所需非归一化低通滤波器的系统函数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  H</a:t>
            </a:r>
            <a:r>
              <a:rPr lang="en-US" altLang="zh-CN" sz="2400" b="1" i="1" baseline="-25000" dirty="0" smtClean="0"/>
              <a:t>a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，</a:t>
            </a:r>
            <a:r>
              <a:rPr lang="zh-CN" altLang="en-US" sz="2400" b="1" dirty="0">
                <a:solidFill>
                  <a:srgbClr val="0033CC"/>
                </a:solidFill>
              </a:rPr>
              <a:t>去归一化的方法</a:t>
            </a:r>
            <a:r>
              <a:rPr lang="zh-CN" altLang="en-US" sz="2400" b="1" dirty="0" smtClean="0"/>
              <a:t>为</a:t>
            </a:r>
            <a:endParaRPr lang="zh-CN" altLang="en-US" sz="2400" b="1" dirty="0"/>
          </a:p>
        </p:txBody>
      </p:sp>
      <p:pic>
        <p:nvPicPr>
          <p:cNvPr id="4" name="Picture 6" descr="image06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9448" y="2852936"/>
            <a:ext cx="4437063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174625"/>
            <a:ext cx="5134739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切贝雪夫</a:t>
            </a:r>
            <a:r>
              <a:rPr lang="en-US" altLang="zh-CN" sz="2400" b="1" dirty="0"/>
              <a:t>Ⅰ</a:t>
            </a:r>
            <a:r>
              <a:rPr lang="zh-CN" altLang="en-US" sz="2400" b="1" dirty="0"/>
              <a:t>型低通滤波器的</a:t>
            </a:r>
            <a:r>
              <a:rPr lang="zh-CN" altLang="en-US" sz="2400" b="1" dirty="0">
                <a:solidFill>
                  <a:srgbClr val="0033CC"/>
                </a:solidFill>
              </a:rPr>
              <a:t>设计参数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743075" y="917575"/>
            <a:ext cx="4371710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 Ω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dirty="0" smtClean="0"/>
              <a:t>:</a:t>
            </a:r>
            <a:r>
              <a:rPr lang="zh-CN" altLang="en-US" sz="2400" b="1" dirty="0" smtClean="0"/>
              <a:t>所</a:t>
            </a:r>
            <a:r>
              <a:rPr lang="zh-CN" altLang="en-US" sz="2400" b="1" dirty="0"/>
              <a:t>需要的通带</a:t>
            </a:r>
            <a:r>
              <a:rPr lang="zh-CN" altLang="en-US" sz="2400" b="1" dirty="0" smtClean="0"/>
              <a:t>截止频率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i="1" dirty="0"/>
              <a:t> </a:t>
            </a:r>
            <a:r>
              <a:rPr lang="en-US" altLang="zh-CN" sz="2400" b="1" i="1" dirty="0" err="1"/>
              <a:t>R</a:t>
            </a:r>
            <a:r>
              <a:rPr lang="en-US" altLang="zh-CN" sz="2400" b="1" i="1" baseline="-25000" dirty="0" err="1"/>
              <a:t>p</a:t>
            </a:r>
            <a:r>
              <a:rPr lang="en-US" altLang="zh-CN" sz="2400" b="1" dirty="0"/>
              <a:t> : </a:t>
            </a:r>
            <a:r>
              <a:rPr lang="en-US" altLang="zh-CN" sz="2400" b="1" i="1" dirty="0" err="1"/>
              <a:t>Ω</a:t>
            </a:r>
            <a:r>
              <a:rPr lang="en-US" altLang="zh-CN" sz="2400" b="1" i="1" baseline="-25000" dirty="0" err="1"/>
              <a:t>p</a:t>
            </a:r>
            <a:r>
              <a:rPr lang="zh-CN" altLang="en-US" sz="2400" b="1" dirty="0"/>
              <a:t>处 </a:t>
            </a:r>
            <a:r>
              <a:rPr lang="en-US" altLang="zh-CN" sz="2400" b="1" dirty="0"/>
              <a:t>|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a</a:t>
            </a:r>
            <a:r>
              <a:rPr lang="en-US" altLang="zh-CN" sz="2400" b="1" dirty="0" smtClean="0"/>
              <a:t>(</a:t>
            </a:r>
            <a:r>
              <a:rPr lang="en-US" altLang="zh-CN" sz="2400" b="1" dirty="0" err="1" smtClean="0"/>
              <a:t>j</a:t>
            </a:r>
            <a:r>
              <a:rPr lang="en-US" altLang="zh-CN" sz="2400" b="1" i="1" dirty="0" err="1" smtClean="0"/>
              <a:t>Ω</a:t>
            </a:r>
            <a:r>
              <a:rPr lang="en-US" altLang="zh-CN" sz="2400" b="1" i="1" baseline="-25000" dirty="0" err="1" smtClean="0"/>
              <a:t>p</a:t>
            </a:r>
            <a:r>
              <a:rPr lang="en-US" altLang="zh-CN" sz="2400" b="1" dirty="0"/>
              <a:t>)|</a:t>
            </a:r>
            <a:r>
              <a:rPr lang="zh-CN" altLang="en-US" sz="2400" b="1" dirty="0"/>
              <a:t>的</a:t>
            </a:r>
            <a:r>
              <a:rPr lang="zh-CN" altLang="en-US" sz="2400" b="1" dirty="0" smtClean="0"/>
              <a:t>衰减</a:t>
            </a:r>
            <a:r>
              <a:rPr lang="en-US" altLang="zh-CN" sz="2400" b="1" dirty="0" smtClean="0"/>
              <a:t>(dB)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/>
              <a:t> </a:t>
            </a:r>
            <a:r>
              <a:rPr lang="en-US" altLang="zh-CN" sz="2400" b="1" i="1" dirty="0" err="1"/>
              <a:t>Ω</a:t>
            </a:r>
            <a:r>
              <a:rPr lang="en-US" altLang="zh-CN" sz="2400" b="1" i="1" baseline="-25000" dirty="0" err="1"/>
              <a:t>st</a:t>
            </a:r>
            <a:r>
              <a:rPr lang="en-US" altLang="zh-CN" sz="2400" b="1" dirty="0"/>
              <a:t>:</a:t>
            </a:r>
            <a:r>
              <a:rPr lang="zh-CN" altLang="en-US" sz="2400" b="1" dirty="0"/>
              <a:t>所需要的阻带截止频率 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i="1" dirty="0"/>
              <a:t>A</a:t>
            </a:r>
            <a:r>
              <a:rPr lang="en-US" altLang="zh-CN" sz="2400" b="1" i="1" baseline="-25000" dirty="0"/>
              <a:t>s</a:t>
            </a:r>
            <a:r>
              <a:rPr lang="en-US" altLang="zh-CN" sz="2400" b="1" dirty="0"/>
              <a:t>:</a:t>
            </a:r>
            <a:r>
              <a:rPr lang="zh-CN" altLang="en-US" sz="2400" b="1" dirty="0"/>
              <a:t> </a:t>
            </a:r>
            <a:r>
              <a:rPr lang="en-US" altLang="zh-CN" sz="2400" b="1" i="1" dirty="0" err="1"/>
              <a:t>Ω</a:t>
            </a:r>
            <a:r>
              <a:rPr lang="en-US" altLang="zh-CN" sz="2400" b="1" i="1" baseline="-25000" dirty="0" err="1"/>
              <a:t>st</a:t>
            </a:r>
            <a:r>
              <a:rPr lang="zh-CN" altLang="en-US" sz="2400" b="1" dirty="0"/>
              <a:t> 处</a:t>
            </a:r>
            <a:r>
              <a:rPr lang="en-US" altLang="zh-CN" sz="2400" b="1" dirty="0"/>
              <a:t>|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a</a:t>
            </a:r>
            <a:r>
              <a:rPr lang="en-US" altLang="zh-CN" sz="2400" b="1" dirty="0" smtClean="0"/>
              <a:t>(</a:t>
            </a:r>
            <a:r>
              <a:rPr lang="en-US" altLang="zh-CN" sz="2400" b="1" dirty="0" err="1" smtClean="0"/>
              <a:t>j</a:t>
            </a:r>
            <a:r>
              <a:rPr lang="en-US" altLang="zh-CN" sz="2400" b="1" i="1" dirty="0" err="1" smtClean="0"/>
              <a:t>Ω</a:t>
            </a:r>
            <a:r>
              <a:rPr lang="en-US" altLang="zh-CN" sz="2400" b="1" i="1" baseline="-25000" dirty="0" err="1" smtClean="0"/>
              <a:t>st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  </a:t>
            </a:r>
            <a:r>
              <a:rPr lang="en-US" altLang="zh-CN" sz="2400" b="1" dirty="0"/>
              <a:t>|</a:t>
            </a:r>
            <a:r>
              <a:rPr lang="zh-CN" altLang="en-US" sz="2400" b="1" dirty="0"/>
              <a:t>  的</a:t>
            </a:r>
            <a:r>
              <a:rPr lang="zh-CN" altLang="en-US" sz="2400" b="1" dirty="0" smtClean="0"/>
              <a:t>衰减</a:t>
            </a:r>
            <a:r>
              <a:rPr lang="en-US" altLang="zh-CN" sz="2400" b="1" dirty="0"/>
              <a:t>(dB)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1239838" y="2479675"/>
            <a:ext cx="184731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endParaRPr lang="zh-CN" altLang="zh-CN" sz="2400" b="1"/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1239838" y="3198813"/>
            <a:ext cx="184731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endParaRPr lang="zh-CN" altLang="zh-CN" sz="2400" b="1"/>
          </a:p>
        </p:txBody>
      </p:sp>
      <p:pic>
        <p:nvPicPr>
          <p:cNvPr id="17" name="Picture 19" descr="image07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9584" y="3343805"/>
            <a:ext cx="47244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0" descr="image07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3942" y="4350921"/>
            <a:ext cx="4897437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714862" y="552454"/>
            <a:ext cx="5729346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令 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|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 dirty="0"/>
              <a:t>(j</a:t>
            </a:r>
            <a:r>
              <a:rPr lang="en-US" altLang="zh-CN" sz="2400" b="1" i="1" dirty="0"/>
              <a:t> Ω</a:t>
            </a:r>
            <a:r>
              <a:rPr lang="en-US" altLang="zh-CN" sz="2400" b="1" i="1" baseline="-25000" dirty="0"/>
              <a:t>p</a:t>
            </a:r>
            <a:r>
              <a:rPr lang="en-US" altLang="zh-CN" sz="2400" b="1" dirty="0" smtClean="0"/>
              <a:t>)|</a:t>
            </a:r>
            <a:r>
              <a:rPr lang="en-US" altLang="zh-CN" sz="2400" b="1" baseline="-25000" dirty="0" smtClean="0"/>
              <a:t>max</a:t>
            </a:r>
            <a:r>
              <a:rPr lang="en-US" altLang="zh-CN" sz="2400" b="1" dirty="0" smtClean="0"/>
              <a:t>=1</a:t>
            </a:r>
            <a:endParaRPr lang="zh-CN" altLang="en-US" sz="2400" b="1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14862" y="1897087"/>
            <a:ext cx="709749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归一化切贝雪夫</a:t>
            </a:r>
            <a:r>
              <a:rPr lang="en-US" altLang="zh-CN" sz="2400" b="1" dirty="0"/>
              <a:t>Ⅰ</a:t>
            </a:r>
            <a:r>
              <a:rPr lang="zh-CN" altLang="en-US" sz="2400" b="1" dirty="0"/>
              <a:t>型滤波器的系统函数 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an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s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 为 </a:t>
            </a:r>
            <a:endParaRPr lang="zh-CN" altLang="en-US" sz="2400" b="1" dirty="0"/>
          </a:p>
        </p:txBody>
      </p:sp>
      <p:pic>
        <p:nvPicPr>
          <p:cNvPr id="7" name="Picture 9" descr="image07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3808" y="2780928"/>
            <a:ext cx="2665413" cy="166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54034" y="384188"/>
            <a:ext cx="397256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</a:rPr>
              <a:t>2. </a:t>
            </a:r>
            <a:r>
              <a:rPr lang="zh-CN" altLang="en-US" sz="2400" b="1" dirty="0">
                <a:solidFill>
                  <a:srgbClr val="C00000"/>
                </a:solidFill>
              </a:rPr>
              <a:t>切贝雪夫</a:t>
            </a:r>
            <a:r>
              <a:rPr lang="en-US" altLang="zh-CN" sz="2400" b="1" dirty="0">
                <a:solidFill>
                  <a:srgbClr val="C00000"/>
                </a:solidFill>
              </a:rPr>
              <a:t>Ⅱ</a:t>
            </a:r>
            <a:r>
              <a:rPr lang="zh-CN" altLang="en-US" sz="2400" b="1" dirty="0">
                <a:solidFill>
                  <a:srgbClr val="C00000"/>
                </a:solidFill>
              </a:rPr>
              <a:t>型低通滤波器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14396" y="1074751"/>
            <a:ext cx="235032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幅度平方响应</a:t>
            </a:r>
            <a:r>
              <a:rPr lang="zh-CN" altLang="en-US" sz="2400" b="1" dirty="0"/>
              <a:t>为</a:t>
            </a:r>
          </a:p>
        </p:txBody>
      </p:sp>
      <p:pic>
        <p:nvPicPr>
          <p:cNvPr id="4" name="Picture 6" descr="image07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2734" y="1951051"/>
            <a:ext cx="6261100" cy="94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85834" y="3424256"/>
            <a:ext cx="611096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切贝雪夫</a:t>
            </a:r>
            <a:r>
              <a:rPr lang="en-US" altLang="zh-CN" sz="2400" b="1" dirty="0"/>
              <a:t>Ⅱ</a:t>
            </a:r>
            <a:r>
              <a:rPr lang="zh-CN" altLang="en-US" sz="2400" b="1" dirty="0"/>
              <a:t>型低通滤波器的</a:t>
            </a:r>
            <a:r>
              <a:rPr lang="zh-CN" altLang="en-US" sz="2400" b="1" dirty="0">
                <a:solidFill>
                  <a:srgbClr val="0033CC"/>
                </a:solidFill>
              </a:rPr>
              <a:t>系统函数</a:t>
            </a:r>
            <a:r>
              <a:rPr lang="en-US" altLang="zh-CN" sz="2400" b="1" i="1" dirty="0">
                <a:solidFill>
                  <a:srgbClr val="0033CC"/>
                </a:solidFill>
              </a:rPr>
              <a:t>H</a:t>
            </a:r>
            <a:r>
              <a:rPr lang="en-US" altLang="zh-CN" sz="2400" b="1" i="1" baseline="-25000" dirty="0">
                <a:solidFill>
                  <a:srgbClr val="0033CC"/>
                </a:solidFill>
              </a:rPr>
              <a:t>a</a:t>
            </a:r>
            <a:r>
              <a:rPr lang="en-US" altLang="zh-CN" sz="2400" b="1" dirty="0">
                <a:solidFill>
                  <a:srgbClr val="0033CC"/>
                </a:solidFill>
              </a:rPr>
              <a:t>(</a:t>
            </a:r>
            <a:r>
              <a:rPr lang="en-US" altLang="zh-CN" sz="2400" b="1" i="1" dirty="0">
                <a:solidFill>
                  <a:srgbClr val="0033CC"/>
                </a:solidFill>
              </a:rPr>
              <a:t>s</a:t>
            </a:r>
            <a:r>
              <a:rPr lang="en-US" altLang="zh-CN" sz="2400" b="1" dirty="0">
                <a:solidFill>
                  <a:srgbClr val="0033CC"/>
                </a:solidFill>
              </a:rPr>
              <a:t>)</a:t>
            </a:r>
            <a:r>
              <a:rPr lang="zh-CN" altLang="en-US" sz="2400" b="1" dirty="0" smtClean="0"/>
              <a:t>为</a:t>
            </a:r>
            <a:endParaRPr lang="zh-CN" altLang="en-US" sz="2400" b="1" dirty="0"/>
          </a:p>
        </p:txBody>
      </p:sp>
      <p:pic>
        <p:nvPicPr>
          <p:cNvPr id="6" name="Picture 8" descr="image07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9709" y="4256101"/>
            <a:ext cx="3541712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055437"/>
              </p:ext>
            </p:extLst>
          </p:nvPr>
        </p:nvGraphicFramePr>
        <p:xfrm>
          <a:off x="4578350" y="2646363"/>
          <a:ext cx="952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5" imgW="952200" imgH="444240" progId="Equation.DSMT4">
                  <p:embed/>
                </p:oleObj>
              </mc:Choice>
              <mc:Fallback>
                <p:oleObj name="Equation" r:id="rId5" imgW="9522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8350" y="2646363"/>
                        <a:ext cx="952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69055"/>
              </p:ext>
            </p:extLst>
          </p:nvPr>
        </p:nvGraphicFramePr>
        <p:xfrm>
          <a:off x="2474962" y="5517232"/>
          <a:ext cx="1851634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7" imgW="952200" imgH="444240" progId="Equation.DSMT4">
                  <p:embed/>
                </p:oleObj>
              </mc:Choice>
              <mc:Fallback>
                <p:oleObj name="Equation" r:id="rId7" imgW="9522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74962" y="5517232"/>
                        <a:ext cx="1851634" cy="864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00034" y="357166"/>
            <a:ext cx="374173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*</a:t>
            </a:r>
            <a:r>
              <a:rPr lang="zh-CN" altLang="en-US" sz="2400" b="1" dirty="0" smtClean="0"/>
              <a:t>四、椭圆函数低通滤波器</a:t>
            </a:r>
          </a:p>
        </p:txBody>
      </p:sp>
      <p:pic>
        <p:nvPicPr>
          <p:cNvPr id="5122" name="Picture 2" descr="E:\DSP程佩青课件\064937-01 数字信号处理教程（第四版）(经典版) 40571-9\CTP\TU\7t11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98375"/>
            <a:ext cx="7429552" cy="2345203"/>
          </a:xfrm>
          <a:prstGeom prst="rect">
            <a:avLst/>
          </a:prstGeom>
          <a:noFill/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433638" y="1247775"/>
          <a:ext cx="350202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4" imgW="1676160" imgH="672840" progId="Equation.DSMT4">
                  <p:embed/>
                </p:oleObj>
              </mc:Choice>
              <mc:Fallback>
                <p:oleObj name="Equation" r:id="rId4" imgW="1676160" imgH="6728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38" y="1247775"/>
                        <a:ext cx="3502025" cy="1406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285728"/>
            <a:ext cx="397416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五、四类模拟滤波器的比较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4213" y="976291"/>
            <a:ext cx="7762061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2400" b="1" dirty="0">
                <a:solidFill>
                  <a:srgbClr val="C00000"/>
                </a:solidFill>
              </a:rPr>
              <a:t>从幅度特性比较。</a:t>
            </a:r>
            <a:r>
              <a:rPr lang="zh-CN" altLang="en-US" sz="2400" b="1" dirty="0"/>
              <a:t>巴特沃思滤波器在全频段具有单调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en-US" sz="2400" b="1" dirty="0"/>
              <a:t>    下降的幅度特性；切贝雪夫</a:t>
            </a:r>
            <a:r>
              <a:rPr lang="en-US" altLang="zh-CN" sz="2400" b="1" dirty="0"/>
              <a:t>Ⅰ</a:t>
            </a:r>
            <a:r>
              <a:rPr lang="zh-CN" altLang="en-US" sz="2400" b="1" dirty="0"/>
              <a:t>型在通带中是呈等波纹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en-US" sz="2400" b="1" dirty="0"/>
              <a:t>     形的，在阻带中则是单调下降的；切贝雪夫</a:t>
            </a:r>
            <a:r>
              <a:rPr lang="en-US" altLang="zh-CN" sz="2400" b="1" dirty="0"/>
              <a:t>Ⅱ</a:t>
            </a:r>
            <a:r>
              <a:rPr lang="zh-CN" altLang="en-US" sz="2400" b="1" dirty="0"/>
              <a:t>型在通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en-US" sz="2400" b="1" dirty="0"/>
              <a:t>     带中是单调下降的，在阻带中是呈等波纹形的； 椭圆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en-US" sz="2400" b="1" dirty="0"/>
              <a:t>     函数型在通带、阻带中都呈等波纹形的。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35013" y="3886178"/>
            <a:ext cx="7879080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33CC"/>
                </a:solidFill>
              </a:rPr>
              <a:t>2. </a:t>
            </a:r>
            <a:r>
              <a:rPr lang="zh-CN" altLang="en-US" sz="2400" b="1" dirty="0">
                <a:solidFill>
                  <a:srgbClr val="0033CC"/>
                </a:solidFill>
              </a:rPr>
              <a:t>从过渡带宽比较。</a:t>
            </a:r>
            <a:r>
              <a:rPr lang="zh-CN" altLang="en-US" sz="2400" b="1" dirty="0"/>
              <a:t>当阶次</a:t>
            </a:r>
            <a:r>
              <a:rPr lang="en-US" altLang="zh-CN" sz="2400" b="1" i="1" dirty="0"/>
              <a:t>N</a:t>
            </a:r>
            <a:r>
              <a:rPr lang="zh-CN" altLang="en-US" sz="2400" b="1" dirty="0"/>
              <a:t>、通带最大衰减</a:t>
            </a:r>
            <a:r>
              <a:rPr lang="en-US" altLang="zh-CN" sz="2400" b="1" i="1" dirty="0"/>
              <a:t>R</a:t>
            </a:r>
            <a:r>
              <a:rPr lang="en-US" altLang="zh-CN" sz="2400" b="1" i="1" baseline="-25000" dirty="0"/>
              <a:t>p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dB</a:t>
            </a:r>
            <a:r>
              <a:rPr lang="zh-CN" altLang="en-US" sz="2400" b="1" dirty="0"/>
              <a:t>）、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阻带最小衰减相同且通带截止频率</a:t>
            </a: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p</a:t>
            </a:r>
            <a:r>
              <a:rPr lang="zh-CN" altLang="en-US" sz="2400" b="1" dirty="0"/>
              <a:t>（或阻带截止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频率</a:t>
            </a: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st</a:t>
            </a:r>
            <a:r>
              <a:rPr lang="zh-CN" altLang="en-US" sz="2400" b="1" dirty="0"/>
              <a:t>）相同时，巴特沃思型的过渡带宽最宽，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切贝雪夫</a:t>
            </a:r>
            <a:r>
              <a:rPr lang="en-US" altLang="zh-CN" sz="2400" b="1" dirty="0"/>
              <a:t>Ⅰ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Ⅱ</a:t>
            </a:r>
            <a:r>
              <a:rPr lang="zh-CN" altLang="en-US" sz="2400" b="1" dirty="0"/>
              <a:t>型的其次，而椭圆函数型的最窄。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349596"/>
            <a:ext cx="8948283" cy="5078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3. </a:t>
            </a:r>
            <a:r>
              <a:rPr lang="zh-CN" altLang="en-US" sz="2400" b="1" dirty="0"/>
              <a:t>为什么要找到与所需类型滤波器相对应的归一化原型低通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滤波器作为“样本”呢？这是因为在</a:t>
            </a:r>
            <a:r>
              <a:rPr lang="en-US" altLang="zh-CN" sz="2400" b="1" dirty="0"/>
              <a:t>AF</a:t>
            </a:r>
            <a:r>
              <a:rPr lang="zh-CN" altLang="en-US" sz="2400" b="1" dirty="0"/>
              <a:t>的各种参考书和手册中，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只能给出几种典型（例如巴特沃思模拟滤波器、切贝雪夫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模拟滤波器等）的归一化原型滤波器的系统</a:t>
            </a:r>
            <a:r>
              <a:rPr lang="zh-CN" altLang="en-US" sz="2400" b="1" dirty="0" smtClean="0"/>
              <a:t>函数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an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s</a:t>
            </a:r>
            <a:r>
              <a:rPr lang="en-US" altLang="zh-CN" sz="2400" b="1" dirty="0" smtClean="0"/>
              <a:t>)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的系数以及根或二阶因式系数的数值。只要确定了所需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滤波器在通带截止频率</a:t>
            </a: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p</a:t>
            </a:r>
            <a:r>
              <a:rPr lang="zh-CN" altLang="en-US" sz="2400" b="1" dirty="0"/>
              <a:t>处、阻带截止频率</a:t>
            </a: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st</a:t>
            </a:r>
            <a:r>
              <a:rPr lang="zh-CN" altLang="en-US" sz="2400" b="1" dirty="0"/>
              <a:t>处的衰减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（以</a:t>
            </a:r>
            <a:r>
              <a:rPr lang="en-US" altLang="zh-CN" sz="2400" b="1" dirty="0"/>
              <a:t>dB</a:t>
            </a:r>
            <a:r>
              <a:rPr lang="zh-CN" altLang="en-US" sz="2400" b="1" dirty="0"/>
              <a:t>表示），就可求出滤波器的阶数</a:t>
            </a:r>
            <a:r>
              <a:rPr lang="en-US" altLang="zh-CN" sz="2400" b="1" i="1" dirty="0"/>
              <a:t>N</a:t>
            </a:r>
            <a:r>
              <a:rPr lang="zh-CN" altLang="en-US" sz="2400" b="1" dirty="0"/>
              <a:t>，然后可查表求得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归一化低通原型滤波器的 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an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，</a:t>
            </a:r>
            <a:r>
              <a:rPr lang="zh-CN" altLang="en-US" sz="2400" b="1" dirty="0"/>
              <a:t>经过频带变换</a:t>
            </a:r>
            <a:r>
              <a:rPr lang="zh-CN" altLang="en-US" sz="2400" b="1" dirty="0" smtClean="0"/>
              <a:t>关系求得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各种</a:t>
            </a:r>
            <a:r>
              <a:rPr lang="zh-CN" altLang="en-US" sz="2400" b="1" dirty="0"/>
              <a:t>（所需的）频带滤波器。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238273"/>
            <a:ext cx="7917552" cy="27922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9900CC"/>
                </a:solidFill>
              </a:rPr>
              <a:t>3. </a:t>
            </a:r>
            <a:r>
              <a:rPr lang="zh-CN" altLang="en-US" sz="2400" b="1" dirty="0">
                <a:solidFill>
                  <a:srgbClr val="9900CC"/>
                </a:solidFill>
              </a:rPr>
              <a:t>从阶次</a:t>
            </a:r>
            <a:r>
              <a:rPr lang="en-US" altLang="zh-CN" sz="2400" b="1" i="1" dirty="0">
                <a:solidFill>
                  <a:srgbClr val="9900CC"/>
                </a:solidFill>
              </a:rPr>
              <a:t>N</a:t>
            </a:r>
            <a:r>
              <a:rPr lang="zh-CN" altLang="en-US" sz="2400" b="1" dirty="0">
                <a:solidFill>
                  <a:srgbClr val="9900CC"/>
                </a:solidFill>
              </a:rPr>
              <a:t>比较。</a:t>
            </a:r>
            <a:r>
              <a:rPr lang="zh-CN" altLang="en-US" sz="2400" b="1" dirty="0"/>
              <a:t>若滤波器具有相同的幅度特性指标，则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所需阶次</a:t>
            </a:r>
            <a:r>
              <a:rPr lang="en-US" altLang="zh-CN" sz="2400" b="1" i="1" dirty="0"/>
              <a:t>N</a:t>
            </a:r>
            <a:r>
              <a:rPr lang="zh-CN" altLang="en-US" sz="2400" b="1" dirty="0"/>
              <a:t>依次为巴特沃思型最大，切贝雪夫</a:t>
            </a:r>
            <a:r>
              <a:rPr lang="en-US" altLang="zh-CN" sz="2400" b="1" dirty="0"/>
              <a:t>Ⅰ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Ⅱ</a:t>
            </a:r>
            <a:r>
              <a:rPr lang="zh-CN" altLang="en-US" sz="2400" b="1" dirty="0"/>
              <a:t>型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其次，椭圆函数型的阶次最小。因而椭圆函数型具有最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好的性能价格比，当然它的设计较为复杂，好在各种类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型滤波器都能利用</a:t>
            </a:r>
            <a:r>
              <a:rPr lang="en-US" altLang="zh-CN" sz="2400" b="1" dirty="0"/>
              <a:t>MATLAB</a:t>
            </a:r>
            <a:r>
              <a:rPr lang="zh-CN" altLang="en-US" sz="2400" b="1" dirty="0"/>
              <a:t>工具箱进行设计。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19113" y="3191023"/>
            <a:ext cx="7917552" cy="22382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4. </a:t>
            </a:r>
            <a:r>
              <a:rPr lang="zh-CN" altLang="en-US" sz="2400" b="1" dirty="0"/>
              <a:t>滤波器对参数量化（变化）的</a:t>
            </a:r>
            <a:r>
              <a:rPr lang="zh-CN" altLang="en-US" sz="2400" b="1" dirty="0">
                <a:solidFill>
                  <a:srgbClr val="0066FF"/>
                </a:solidFill>
              </a:rPr>
              <a:t>灵敏度比较</a:t>
            </a:r>
            <a:r>
              <a:rPr lang="zh-CN" altLang="en-US" sz="2400" b="1" dirty="0"/>
              <a:t>（量化是实现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数字滤波器必须的步骤）。当然量化灵敏度（敏感度）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越低越好，量化灵敏度巴特沃思型最低（最好），切贝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雪夫</a:t>
            </a:r>
            <a:r>
              <a:rPr lang="en-US" altLang="zh-CN" sz="2400" b="1" dirty="0"/>
              <a:t>Ⅰ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Ⅱ</a:t>
            </a:r>
            <a:r>
              <a:rPr lang="zh-CN" altLang="en-US" sz="2400" b="1" dirty="0"/>
              <a:t>型较高，而椭圆函数型最高（最差）。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601748"/>
            <a:ext cx="7762061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zh-CN" altLang="en-US" sz="2400" b="1" dirty="0" smtClean="0">
                <a:solidFill>
                  <a:srgbClr val="006600"/>
                </a:solidFill>
              </a:rPr>
              <a:t>相位响应</a:t>
            </a:r>
            <a:r>
              <a:rPr lang="zh-CN" altLang="en-US" sz="2400" b="1" dirty="0">
                <a:solidFill>
                  <a:srgbClr val="006600"/>
                </a:solidFill>
              </a:rPr>
              <a:t>（群延时）比较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。</a:t>
            </a:r>
            <a:endParaRPr lang="en-US" altLang="zh-CN" sz="2400" b="1" dirty="0" smtClean="0">
              <a:solidFill>
                <a:srgbClr val="006600"/>
              </a:solidFill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6600"/>
                </a:solidFill>
              </a:rPr>
              <a:t>      </a:t>
            </a:r>
            <a:r>
              <a:rPr lang="zh-CN" altLang="en-US" sz="2400" b="1" dirty="0" smtClean="0"/>
              <a:t>巴特沃思</a:t>
            </a:r>
            <a:r>
              <a:rPr lang="zh-CN" altLang="en-US" sz="2400" b="1" dirty="0"/>
              <a:t>型较好</a:t>
            </a:r>
            <a:r>
              <a:rPr lang="zh-CN" altLang="en-US" sz="2400" b="1" dirty="0" smtClean="0"/>
              <a:t>， </a:t>
            </a:r>
            <a:r>
              <a:rPr lang="zh-CN" altLang="en-US" sz="2400" b="1" dirty="0"/>
              <a:t>在部分通带中有线性相位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 marL="457200" indent="-457200">
              <a:lnSpc>
                <a:spcPct val="150000"/>
              </a:lnSpc>
            </a:pPr>
            <a:r>
              <a:rPr lang="en-US" altLang="zh-CN" sz="2400" b="1" dirty="0" smtClean="0"/>
              <a:t>      </a:t>
            </a:r>
            <a:r>
              <a:rPr lang="zh-CN" altLang="en-US" sz="2400" b="1" dirty="0" smtClean="0"/>
              <a:t>切贝雪夫</a:t>
            </a:r>
            <a:r>
              <a:rPr lang="en-US" altLang="zh-CN" sz="2400" b="1" dirty="0"/>
              <a:t>Ⅰ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Ⅱ</a:t>
            </a:r>
            <a:r>
              <a:rPr lang="zh-CN" altLang="en-US" sz="2400" b="1" dirty="0"/>
              <a:t>型次之，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</a:t>
            </a:r>
            <a:r>
              <a:rPr lang="zh-CN" altLang="en-US" sz="2400" b="1" dirty="0" smtClean="0"/>
              <a:t>  椭圆函数</a:t>
            </a:r>
            <a:r>
              <a:rPr lang="zh-CN" altLang="en-US" sz="2400" b="1" dirty="0"/>
              <a:t>型则最差，几乎在通带中是非线性相位的。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841838" y="642918"/>
            <a:ext cx="7284366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6.4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设计一个低通切贝雪夫</a:t>
            </a:r>
            <a:r>
              <a:rPr lang="en-US" altLang="zh-CN" sz="2400" b="1" dirty="0" smtClean="0"/>
              <a:t>Ⅰ</a:t>
            </a:r>
            <a:r>
              <a:rPr lang="zh-CN" altLang="en-US" sz="2400" b="1" dirty="0" smtClean="0"/>
              <a:t>型滤波器，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其指标</a:t>
            </a:r>
            <a:r>
              <a:rPr lang="en-US" altLang="zh-CN" sz="2400" b="1" i="1" dirty="0" err="1" smtClean="0"/>
              <a:t>f</a:t>
            </a:r>
            <a:r>
              <a:rPr lang="en-US" altLang="zh-CN" sz="2400" b="1" i="1" baseline="-25000" dirty="0" err="1" smtClean="0"/>
              <a:t>p</a:t>
            </a:r>
            <a:r>
              <a:rPr lang="en-US" altLang="zh-CN" sz="2400" b="1" dirty="0" smtClean="0"/>
              <a:t>=3000Hz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/>
              <a:t>R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dirty="0" smtClean="0"/>
              <a:t>=2dB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err="1" smtClean="0"/>
              <a:t>f</a:t>
            </a:r>
            <a:r>
              <a:rPr lang="en-US" altLang="zh-CN" sz="2400" b="1" i="1" baseline="-25000" dirty="0" err="1" smtClean="0"/>
              <a:t>st</a:t>
            </a:r>
            <a:r>
              <a:rPr lang="en-US" altLang="zh-CN" sz="2400" b="1" dirty="0" smtClean="0"/>
              <a:t>=6000Hz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/>
              <a:t>A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=30dB</a:t>
            </a:r>
            <a:r>
              <a:rPr lang="zh-CN" altLang="en-US" sz="2400" b="1" dirty="0" smtClean="0"/>
              <a:t>。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349250"/>
            <a:ext cx="428194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33CC"/>
                </a:solidFill>
              </a:rPr>
              <a:t>4. </a:t>
            </a:r>
            <a:r>
              <a:rPr lang="zh-CN" altLang="en-US" sz="2400" b="1" dirty="0">
                <a:solidFill>
                  <a:srgbClr val="0033CC"/>
                </a:solidFill>
              </a:rPr>
              <a:t>模拟低通滤波器的设计步骤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39750" y="973138"/>
            <a:ext cx="8411277" cy="45243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 给定滤波器技术指标</a:t>
            </a: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p</a:t>
            </a:r>
            <a:r>
              <a:rPr lang="zh-CN" altLang="en-US" sz="2400" b="1" dirty="0"/>
              <a:t>，</a:t>
            </a: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st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(1-</a:t>
            </a:r>
            <a:r>
              <a:rPr lang="en-US" altLang="zh-CN" sz="2400" b="1" i="1" dirty="0"/>
              <a:t>δ</a:t>
            </a:r>
            <a:r>
              <a:rPr lang="en-US" altLang="zh-CN" sz="2400" b="1" baseline="-25000" dirty="0"/>
              <a:t>1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（或</a:t>
            </a:r>
            <a:r>
              <a:rPr lang="en-US" altLang="zh-CN" sz="2400" b="1" i="1" dirty="0"/>
              <a:t>R</a:t>
            </a:r>
            <a:r>
              <a:rPr lang="en-US" altLang="zh-CN" sz="2400" b="1" i="1" baseline="-25000" dirty="0"/>
              <a:t>p</a:t>
            </a:r>
            <a:r>
              <a:rPr lang="en-US" altLang="zh-CN" sz="2400" b="1" dirty="0"/>
              <a:t>dB</a:t>
            </a:r>
            <a:r>
              <a:rPr lang="zh-CN" altLang="en-US" sz="2400" b="1" dirty="0"/>
              <a:t>），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</a:t>
            </a:r>
            <a:r>
              <a:rPr lang="en-US" altLang="zh-CN" sz="2400" b="1" i="1" dirty="0"/>
              <a:t>δ</a:t>
            </a:r>
            <a:r>
              <a:rPr lang="en-US" altLang="zh-CN" sz="2400" b="1" baseline="-25000" dirty="0"/>
              <a:t>2</a:t>
            </a:r>
            <a:r>
              <a:rPr lang="zh-CN" altLang="en-US" sz="2400" b="1" dirty="0"/>
              <a:t>（或</a:t>
            </a:r>
            <a:r>
              <a:rPr lang="en-US" altLang="zh-CN" sz="2400" b="1" i="1" dirty="0"/>
              <a:t>A</a:t>
            </a:r>
            <a:r>
              <a:rPr lang="en-US" altLang="zh-CN" sz="2400" b="1" i="1" baseline="-25000" dirty="0"/>
              <a:t>s</a:t>
            </a:r>
            <a:r>
              <a:rPr lang="en-US" altLang="zh-CN" sz="2400" b="1" dirty="0"/>
              <a:t>dB</a:t>
            </a:r>
            <a:r>
              <a:rPr lang="zh-CN" altLang="en-US" sz="2400" b="1" dirty="0"/>
              <a:t>）；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 设定（选定）滤波器类型（例如巴特沃思滤波器或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切贝雪夫滤波器等）；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） 计算滤波器所需阶数</a:t>
            </a:r>
            <a:r>
              <a:rPr lang="zh-CN" altLang="en-US" sz="2400" b="1" dirty="0" smtClean="0"/>
              <a:t>；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） 通过查表（这是主要的方法）或计算来确定归一化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低通滤波器的系统函数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an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 ；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5</a:t>
            </a:r>
            <a:r>
              <a:rPr lang="zh-CN" altLang="en-US" sz="2400" b="1" dirty="0"/>
              <a:t>） 将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an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转换为所需类型的低通滤波器系统函数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。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03213" y="158905"/>
            <a:ext cx="428354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二、模拟巴特沃思低通滤波器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900113" y="790730"/>
            <a:ext cx="7832593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巴特沃思滤波器又称</a:t>
            </a:r>
            <a:r>
              <a:rPr lang="zh-CN" altLang="en-US" sz="2400" b="1" dirty="0">
                <a:solidFill>
                  <a:srgbClr val="0033CC"/>
                </a:solidFill>
              </a:rPr>
              <a:t>最平幅度特性滤波器</a:t>
            </a:r>
            <a:r>
              <a:rPr lang="zh-CN" altLang="en-US" sz="2400" b="1" dirty="0"/>
              <a:t>，</a:t>
            </a:r>
            <a:r>
              <a:rPr lang="en-US" altLang="zh-CN" sz="2400" b="1" i="1" dirty="0"/>
              <a:t>N</a:t>
            </a:r>
            <a:r>
              <a:rPr lang="zh-CN" altLang="en-US" sz="2400" b="1" dirty="0"/>
              <a:t>阶巴特沃思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模拟低通滤波器的有关特性为：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950913" y="2030568"/>
            <a:ext cx="506260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1. </a:t>
            </a:r>
            <a:r>
              <a:rPr lang="zh-CN" altLang="en-US" sz="2400" b="1" dirty="0"/>
              <a:t>幅度平方</a:t>
            </a:r>
            <a:r>
              <a:rPr lang="zh-CN" altLang="en-US" sz="2400" b="1" dirty="0" smtClean="0"/>
              <a:t>函数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a </a:t>
            </a:r>
            <a:r>
              <a:rPr lang="en-US" altLang="zh-CN" sz="2400" b="1" i="1" dirty="0" smtClean="0"/>
              <a:t>|</a:t>
            </a:r>
            <a:r>
              <a:rPr lang="en-US" altLang="zh-CN" sz="2400" b="1" dirty="0" smtClean="0"/>
              <a:t>(j</a:t>
            </a:r>
            <a:r>
              <a:rPr lang="el-GR" altLang="zh-CN" sz="2400" b="1" i="1" dirty="0" smtClean="0"/>
              <a:t>Ω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|</a:t>
            </a:r>
            <a:r>
              <a:rPr lang="en-US" altLang="zh-CN" sz="2400" b="1" baseline="30000" dirty="0" smtClean="0"/>
              <a:t>2</a:t>
            </a:r>
            <a:r>
              <a:rPr lang="zh-CN" altLang="en-US" sz="2400" b="1" dirty="0" smtClean="0"/>
              <a:t> 、 </a:t>
            </a:r>
            <a:r>
              <a:rPr lang="el-GR" altLang="zh-CN" sz="2400" b="1" i="1" dirty="0" smtClean="0"/>
              <a:t>Ω</a:t>
            </a:r>
            <a:r>
              <a:rPr lang="en-US" altLang="zh-CN" sz="2400" b="1" i="1" baseline="-25000" dirty="0" smtClean="0"/>
              <a:t>c</a:t>
            </a:r>
            <a:r>
              <a:rPr lang="zh-CN" altLang="en-US" sz="2400" b="1" dirty="0" smtClean="0"/>
              <a:t>  </a:t>
            </a:r>
            <a:r>
              <a:rPr lang="zh-CN" altLang="en-US" sz="2400" b="1" dirty="0"/>
              <a:t>及</a:t>
            </a:r>
            <a:r>
              <a:rPr lang="en-US" altLang="zh-CN" sz="2400" b="1" i="1" dirty="0" smtClean="0"/>
              <a:t>N</a:t>
            </a:r>
            <a:endParaRPr lang="zh-CN" altLang="en-US" sz="2400" b="1" dirty="0"/>
          </a:p>
        </p:txBody>
      </p:sp>
      <p:pic>
        <p:nvPicPr>
          <p:cNvPr id="7" name="Picture 9" descr="image00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49625" y="2878293"/>
            <a:ext cx="25908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166813" y="4071942"/>
            <a:ext cx="7890302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其中，</a:t>
            </a:r>
            <a:r>
              <a:rPr lang="en-US" altLang="zh-CN" sz="2400" b="1" i="1" dirty="0"/>
              <a:t>N</a:t>
            </a:r>
            <a:r>
              <a:rPr lang="zh-CN" altLang="en-US" sz="2400" b="1" dirty="0"/>
              <a:t>为正整数，代表滤波器阶数；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</a:t>
            </a:r>
            <a:r>
              <a:rPr lang="el-GR" altLang="zh-CN" sz="2400" b="1" i="1" dirty="0"/>
              <a:t>Ω</a:t>
            </a:r>
            <a:r>
              <a:rPr lang="en-US" altLang="zh-CN" sz="2400" b="1" i="1" baseline="-25000" dirty="0"/>
              <a:t>c</a:t>
            </a:r>
            <a:r>
              <a:rPr lang="zh-CN" altLang="en-US" sz="2400" b="1" dirty="0" smtClean="0"/>
              <a:t>称为</a:t>
            </a:r>
            <a:r>
              <a:rPr lang="zh-CN" altLang="en-US" sz="2400" b="1" dirty="0"/>
              <a:t>巴特沃思低通滤波器的通带</a:t>
            </a:r>
            <a:r>
              <a:rPr lang="zh-CN" altLang="en-US" sz="2400" b="1" dirty="0" smtClean="0"/>
              <a:t>截止频率，又称为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巴特沃思</a:t>
            </a:r>
            <a:r>
              <a:rPr lang="zh-CN" altLang="en-US" sz="2400" b="1" dirty="0"/>
              <a:t>低通滤波器频率响应</a:t>
            </a:r>
            <a:r>
              <a:rPr lang="zh-CN" altLang="en-US" sz="2400" b="1" dirty="0" smtClean="0"/>
              <a:t>幅度衰减</a:t>
            </a:r>
            <a:r>
              <a:rPr lang="zh-CN" altLang="en-US" sz="2400" b="1" dirty="0"/>
              <a:t>到</a:t>
            </a:r>
            <a:r>
              <a:rPr lang="en-US" altLang="zh-CN" sz="2400" b="1" dirty="0"/>
              <a:t>3dB</a:t>
            </a:r>
            <a:r>
              <a:rPr lang="zh-CN" altLang="en-US" sz="2400" b="1" dirty="0"/>
              <a:t>时的带宽。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36593" y="501670"/>
            <a:ext cx="662232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dirty="0"/>
              <a:t>2. </a:t>
            </a:r>
            <a:r>
              <a:rPr lang="zh-CN" altLang="en-US" sz="2400" b="1" dirty="0"/>
              <a:t>巴特沃思低通滤波器</a:t>
            </a:r>
            <a:r>
              <a:rPr lang="zh-CN" altLang="en-US" sz="2400" b="1" dirty="0">
                <a:solidFill>
                  <a:srgbClr val="0033CC"/>
                </a:solidFill>
              </a:rPr>
              <a:t>幅度响应及其与</a:t>
            </a:r>
            <a:r>
              <a:rPr lang="en-US" altLang="zh-CN" sz="2400" b="1" i="1" dirty="0">
                <a:solidFill>
                  <a:srgbClr val="0033CC"/>
                </a:solidFill>
              </a:rPr>
              <a:t>N</a:t>
            </a:r>
            <a:r>
              <a:rPr lang="zh-CN" altLang="en-US" sz="2400" b="1" dirty="0"/>
              <a:t>的关系 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184293" y="4324657"/>
            <a:ext cx="180049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/>
              <a:t>幅度响应为 </a:t>
            </a:r>
          </a:p>
        </p:txBody>
      </p:sp>
      <p:pic>
        <p:nvPicPr>
          <p:cNvPr id="5" name="Picture 7" descr="image0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2131" y="4949845"/>
            <a:ext cx="2924175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E:\DSP程佩青课件\064937-01 数字信号处理教程（第四版）(经典版) 40571-9\CTP\TU\7t4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794" y="1285860"/>
            <a:ext cx="5429288" cy="26516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360377"/>
            <a:ext cx="4823756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3. </a:t>
            </a:r>
            <a:r>
              <a:rPr lang="zh-CN" altLang="en-US" sz="2400" b="1" dirty="0"/>
              <a:t>巴特沃思低通滤波器的</a:t>
            </a:r>
            <a:r>
              <a:rPr lang="zh-CN" altLang="en-US" sz="2400" b="1" dirty="0">
                <a:solidFill>
                  <a:srgbClr val="C00000"/>
                </a:solidFill>
              </a:rPr>
              <a:t>系统函数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879475" y="936639"/>
            <a:ext cx="7257115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幅度平方函数在</a:t>
            </a:r>
            <a:r>
              <a:rPr lang="en-US" altLang="zh-CN" sz="2400" b="1" i="1" dirty="0"/>
              <a:t>s</a:t>
            </a:r>
            <a:r>
              <a:rPr lang="zh-CN" altLang="en-US" sz="2400" b="1" dirty="0"/>
              <a:t>平面的解析延拓即</a:t>
            </a:r>
            <a:r>
              <a:rPr lang="zh-CN" altLang="en-US" sz="2400" b="1" dirty="0" smtClean="0"/>
              <a:t>为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 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 </a:t>
            </a:r>
            <a:r>
              <a:rPr lang="en-US" altLang="zh-CN" sz="2400" b="1" dirty="0" smtClean="0"/>
              <a:t>(-</a:t>
            </a:r>
            <a:r>
              <a:rPr lang="en-US" altLang="zh-CN" sz="2400" b="1" i="1" dirty="0" smtClean="0"/>
              <a:t>s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 ，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由于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t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为实数，故有</a:t>
            </a:r>
          </a:p>
        </p:txBody>
      </p:sp>
      <p:pic>
        <p:nvPicPr>
          <p:cNvPr id="5" name="Picture 8" descr="image0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2360627"/>
            <a:ext cx="792162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image0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8538" y="3079764"/>
            <a:ext cx="2592387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827088" y="4313252"/>
            <a:ext cx="8116324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巴特沃思滤波器系统函数的全部零点都在</a:t>
            </a:r>
            <a:r>
              <a:rPr lang="en-US" altLang="zh-CN" sz="2400" b="1" i="1" dirty="0"/>
              <a:t>s=</a:t>
            </a:r>
            <a:r>
              <a:rPr lang="en-US" altLang="zh-CN" sz="2400" b="1" dirty="0"/>
              <a:t>∞</a:t>
            </a:r>
            <a:r>
              <a:rPr lang="zh-CN" altLang="en-US" sz="2400" b="1" dirty="0"/>
              <a:t>处，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而在有限</a:t>
            </a:r>
            <a:r>
              <a:rPr lang="en-US" altLang="zh-CN" sz="2400" b="1" i="1" dirty="0"/>
              <a:t>s</a:t>
            </a:r>
            <a:r>
              <a:rPr lang="zh-CN" altLang="en-US" sz="2400" b="1" dirty="0"/>
              <a:t>平面只有极点，因而属于</a:t>
            </a:r>
            <a:r>
              <a:rPr lang="zh-CN" altLang="en-US" sz="2400" b="1" dirty="0">
                <a:solidFill>
                  <a:srgbClr val="C00000"/>
                </a:solidFill>
              </a:rPr>
              <a:t>“全极点型”滤波器</a:t>
            </a:r>
            <a:r>
              <a:rPr lang="zh-CN" altLang="en-US" sz="2400" b="1" dirty="0"/>
              <a:t>。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55625" y="382600"/>
            <a:ext cx="6638356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巴特沃思低通滤波器的系统函数的</a:t>
            </a:r>
            <a:r>
              <a:rPr lang="zh-CN" altLang="en-US" sz="2400" b="1" dirty="0" smtClean="0"/>
              <a:t>极点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 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是 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 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 </a:t>
            </a:r>
            <a:r>
              <a:rPr lang="en-US" altLang="zh-CN" sz="2400" b="1" dirty="0"/>
              <a:t>(-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在</a:t>
            </a:r>
            <a:r>
              <a:rPr lang="en-US" altLang="zh-CN" sz="2400" b="1" i="1" dirty="0" smtClean="0"/>
              <a:t>s</a:t>
            </a:r>
            <a:r>
              <a:rPr lang="zh-CN" altLang="en-US" sz="2400" b="1" dirty="0" smtClean="0"/>
              <a:t>平面</a:t>
            </a:r>
            <a:r>
              <a:rPr lang="zh-CN" altLang="en-US" sz="2400" b="1" dirty="0"/>
              <a:t>的左半平面的极点，即有</a:t>
            </a:r>
          </a:p>
        </p:txBody>
      </p:sp>
      <p:pic>
        <p:nvPicPr>
          <p:cNvPr id="5" name="Picture 7" descr="image0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6013" y="1928825"/>
            <a:ext cx="2447925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995738" y="2073287"/>
            <a:ext cx="204575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， </a:t>
            </a:r>
            <a:r>
              <a:rPr lang="en-US" altLang="zh-CN" sz="2400" b="1" i="1" dirty="0" smtClean="0"/>
              <a:t>k</a:t>
            </a:r>
            <a:r>
              <a:rPr lang="en-US" altLang="zh-CN" sz="2400" b="1" dirty="0" smtClean="0"/>
              <a:t>=1,2,…,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 </a:t>
            </a:r>
            <a:endParaRPr lang="en-US" altLang="zh-CN" sz="2400" b="1" dirty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808038" y="2954350"/>
            <a:ext cx="585219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巴特沃思低通滤波器的系统</a:t>
            </a:r>
            <a:r>
              <a:rPr lang="zh-CN" altLang="en-US" sz="2400" b="1" dirty="0" smtClean="0"/>
              <a:t>函数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为</a:t>
            </a:r>
            <a:endParaRPr lang="zh-CN" altLang="en-US" sz="2400" b="1" dirty="0"/>
          </a:p>
        </p:txBody>
      </p:sp>
      <p:pic>
        <p:nvPicPr>
          <p:cNvPr id="9" name="Picture 11" descr="image0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3873512"/>
            <a:ext cx="4327525" cy="13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330216"/>
            <a:ext cx="518603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巴特沃思滤波器</a:t>
            </a:r>
            <a:r>
              <a:rPr lang="zh-CN" altLang="en-US" sz="2400" b="1" dirty="0">
                <a:solidFill>
                  <a:srgbClr val="0033CC"/>
                </a:solidFill>
              </a:rPr>
              <a:t>幅度特性及性能指标 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35013" y="4146566"/>
            <a:ext cx="741741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巴特沃思归一化原型低通滤波器的系统函数 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an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为</a:t>
            </a:r>
            <a:endParaRPr lang="zh-CN" altLang="en-US" sz="2400" b="1" dirty="0"/>
          </a:p>
        </p:txBody>
      </p:sp>
      <p:pic>
        <p:nvPicPr>
          <p:cNvPr id="6" name="Picture 8" descr="image0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393" y="4878403"/>
            <a:ext cx="2205037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471863" y="5083191"/>
            <a:ext cx="266611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， </a:t>
            </a:r>
            <a:r>
              <a:rPr lang="en-US" altLang="zh-CN" sz="2400" b="1" i="1" dirty="0"/>
              <a:t>k</a:t>
            </a:r>
            <a:r>
              <a:rPr lang="en-US" altLang="zh-CN" sz="2400" b="1" dirty="0"/>
              <a:t>=1</a:t>
            </a:r>
            <a:r>
              <a:rPr lang="zh-CN" altLang="en-US" sz="2400" b="1"/>
              <a:t>，</a:t>
            </a:r>
            <a:r>
              <a:rPr lang="en-US" altLang="zh-CN" sz="2400" b="1" dirty="0"/>
              <a:t>2</a:t>
            </a:r>
            <a:r>
              <a:rPr lang="zh-CN" altLang="en-US" sz="2400" b="1"/>
              <a:t>，</a:t>
            </a:r>
            <a:r>
              <a:rPr lang="en-US" altLang="zh-CN" sz="2400" b="1" dirty="0"/>
              <a:t>…</a:t>
            </a:r>
            <a:r>
              <a:rPr lang="zh-CN" altLang="en-US" sz="2400" b="1"/>
              <a:t>，</a:t>
            </a:r>
            <a:r>
              <a:rPr lang="en-US" altLang="zh-CN" sz="2400" b="1" i="1" dirty="0"/>
              <a:t>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248" y="1146465"/>
            <a:ext cx="4407260" cy="2810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776</TotalTime>
  <Words>1481</Words>
  <Application>Microsoft Office PowerPoint</Application>
  <PresentationFormat>全屏显示(4:3)</PresentationFormat>
  <Paragraphs>137</Paragraphs>
  <Slides>33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5" baseType="lpstr">
      <vt:lpstr>Concourse</vt:lpstr>
      <vt:lpstr>Equation</vt:lpstr>
      <vt:lpstr>                                       6.5  模拟原型低通滤波器设计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113</cp:revision>
  <dcterms:created xsi:type="dcterms:W3CDTF">2017-07-17T10:44:10Z</dcterms:created>
  <dcterms:modified xsi:type="dcterms:W3CDTF">2017-09-08T03:30:12Z</dcterms:modified>
</cp:coreProperties>
</file>